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60" r:id="rId4"/>
    <p:sldId id="266" r:id="rId5"/>
    <p:sldId id="258" r:id="rId6"/>
    <p:sldId id="267" r:id="rId7"/>
    <p:sldId id="268" r:id="rId8"/>
    <p:sldId id="272" r:id="rId9"/>
    <p:sldId id="273" r:id="rId10"/>
    <p:sldId id="270" r:id="rId11"/>
    <p:sldId id="269" r:id="rId12"/>
    <p:sldId id="271" r:id="rId13"/>
    <p:sldId id="274"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21" autoAdjust="0"/>
    <p:restoredTop sz="96404" autoAdjust="0"/>
  </p:normalViewPr>
  <p:slideViewPr>
    <p:cSldViewPr>
      <p:cViewPr varScale="1">
        <p:scale>
          <a:sx n="69" d="100"/>
          <a:sy n="69" d="100"/>
        </p:scale>
        <p:origin x="117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60BDDF5-F69A-4C0F-91E0-B5E540B1277F}" type="datetimeFigureOut">
              <a:rPr lang="en-GB" smtClean="0"/>
              <a:t>11/05/2022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94210D9-B661-4F3D-AA9A-47CB515406C1}" type="slidenum">
              <a:rPr lang="en-GB" smtClean="0"/>
              <a:t>‹#›</a:t>
            </a:fld>
            <a:endParaRPr lang="en-GB"/>
          </a:p>
        </p:txBody>
      </p:sp>
    </p:spTree>
    <p:extLst>
      <p:ext uri="{BB962C8B-B14F-4D97-AF65-F5344CB8AC3E}">
        <p14:creationId xmlns:p14="http://schemas.microsoft.com/office/powerpoint/2010/main" val="146411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4210D9-B661-4F3D-AA9A-47CB515406C1}" type="slidenum">
              <a:rPr lang="en-GB" smtClean="0"/>
              <a:t>3</a:t>
            </a:fld>
            <a:endParaRPr lang="en-GB"/>
          </a:p>
        </p:txBody>
      </p:sp>
    </p:spTree>
    <p:extLst>
      <p:ext uri="{BB962C8B-B14F-4D97-AF65-F5344CB8AC3E}">
        <p14:creationId xmlns:p14="http://schemas.microsoft.com/office/powerpoint/2010/main" val="3903247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B392966-2EC7-411A-B2CD-D0D33BFFEE87}" type="datetime1">
              <a:rPr lang="en-GB" smtClean="0"/>
              <a:t>11/05/2022</a:t>
            </a:fld>
            <a:endParaRPr lang="en-GB"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D139C5F-1D6C-41AA-AA94-DA3CE9DEDF66}"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F18014-7A8E-400C-BA47-D3E469CB1A95}" type="datetime1">
              <a:rPr lang="en-GB" smtClean="0"/>
              <a:t>11/05/2022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139C5F-1D6C-41AA-AA94-DA3CE9DEDF66}"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36C891-BA55-42C1-9540-3DBB4D28AC0A}" type="datetime1">
              <a:rPr lang="en-GB" smtClean="0"/>
              <a:t>11/05/2022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D139C5F-1D6C-41AA-AA94-DA3CE9DEDF66}"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CF03AA7-4A0C-4D71-A3C6-47EFBA62FB2E}" type="datetime1">
              <a:rPr lang="en-GB" smtClean="0"/>
              <a:t>11/05/2022</a:t>
            </a:fld>
            <a:endParaRPr lang="en-GB" dirty="0"/>
          </a:p>
        </p:txBody>
      </p:sp>
      <p:sp>
        <p:nvSpPr>
          <p:cNvPr id="9" name="Slide Number Placeholder 8"/>
          <p:cNvSpPr>
            <a:spLocks noGrp="1"/>
          </p:cNvSpPr>
          <p:nvPr>
            <p:ph type="sldNum" sz="quarter" idx="15"/>
          </p:nvPr>
        </p:nvSpPr>
        <p:spPr/>
        <p:txBody>
          <a:bodyPr rtlCol="0"/>
          <a:lstStyle/>
          <a:p>
            <a:fld id="{FD139C5F-1D6C-41AA-AA94-DA3CE9DEDF66}" type="slidenum">
              <a:rPr lang="en-GB" smtClean="0"/>
              <a:t>‹#›</a:t>
            </a:fld>
            <a:endParaRPr lang="en-GB" dirty="0"/>
          </a:p>
        </p:txBody>
      </p:sp>
      <p:sp>
        <p:nvSpPr>
          <p:cNvPr id="10" name="Footer Placeholder 9"/>
          <p:cNvSpPr>
            <a:spLocks noGrp="1"/>
          </p:cNvSpPr>
          <p:nvPr>
            <p:ph type="ftr" sz="quarter" idx="16"/>
          </p:nvPr>
        </p:nvSpPr>
        <p:spPr/>
        <p:txBody>
          <a:bodyPr rtlCol="0"/>
          <a:lstStyle/>
          <a:p>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92D6F63-F423-4C8C-8690-78E595E1D417}" type="datetime1">
              <a:rPr lang="en-GB" smtClean="0"/>
              <a:t>11/05/2022</a:t>
            </a:fld>
            <a:endParaRPr lang="en-GB"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FD139C5F-1D6C-41AA-AA94-DA3CE9DEDF66}"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7B7B921-AC80-45A2-B1DF-11C25A5D544E}" type="datetime1">
              <a:rPr lang="en-GB" smtClean="0"/>
              <a:t>11/05/2022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D139C5F-1D6C-41AA-AA94-DA3CE9DEDF66}" type="slidenum">
              <a:rPr lang="en-GB" smtClean="0"/>
              <a:t>‹#›</a:t>
            </a:fld>
            <a:endParaRPr lang="en-GB"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0E304B8-D3ED-45F1-9941-5CB87D8B7658}" type="datetime1">
              <a:rPr lang="en-GB" smtClean="0"/>
              <a:t>11/05/2022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D139C5F-1D6C-41AA-AA94-DA3CE9DEDF66}" type="slidenum">
              <a:rPr lang="en-GB" smtClean="0"/>
              <a:t>‹#›</a:t>
            </a:fld>
            <a:endParaRPr lang="en-GB"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B1C2984-AD46-446A-88E9-F595E3F6FBAC}" type="datetime1">
              <a:rPr lang="en-GB" smtClean="0"/>
              <a:t>11/05/2022</a:t>
            </a:fld>
            <a:endParaRPr lang="en-GB" dirty="0"/>
          </a:p>
        </p:txBody>
      </p:sp>
      <p:sp>
        <p:nvSpPr>
          <p:cNvPr id="7" name="Slide Number Placeholder 6"/>
          <p:cNvSpPr>
            <a:spLocks noGrp="1"/>
          </p:cNvSpPr>
          <p:nvPr>
            <p:ph type="sldNum" sz="quarter" idx="11"/>
          </p:nvPr>
        </p:nvSpPr>
        <p:spPr/>
        <p:txBody>
          <a:bodyPr rtlCol="0"/>
          <a:lstStyle/>
          <a:p>
            <a:fld id="{FD139C5F-1D6C-41AA-AA94-DA3CE9DEDF66}" type="slidenum">
              <a:rPr lang="en-GB" smtClean="0"/>
              <a:t>‹#›</a:t>
            </a:fld>
            <a:endParaRPr lang="en-GB" dirty="0"/>
          </a:p>
        </p:txBody>
      </p:sp>
      <p:sp>
        <p:nvSpPr>
          <p:cNvPr id="8" name="Footer Placeholder 7"/>
          <p:cNvSpPr>
            <a:spLocks noGrp="1"/>
          </p:cNvSpPr>
          <p:nvPr>
            <p:ph type="ftr" sz="quarter" idx="12"/>
          </p:nvPr>
        </p:nvSpPr>
        <p:spPr/>
        <p:txBody>
          <a:bodyPr rtlCol="0"/>
          <a:lstStyle/>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B145B-73E6-4961-9AF6-FC7D3E7ABF2C}" type="datetime1">
              <a:rPr lang="en-GB" smtClean="0"/>
              <a:t>11/05/2022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D139C5F-1D6C-41AA-AA94-DA3CE9DEDF66}"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7DCB3B2-CE09-4722-A203-27B8B084858B}" type="datetime1">
              <a:rPr lang="en-GB" smtClean="0"/>
              <a:t>11/05/2022</a:t>
            </a:fld>
            <a:endParaRPr lang="en-GB" dirty="0"/>
          </a:p>
        </p:txBody>
      </p:sp>
      <p:sp>
        <p:nvSpPr>
          <p:cNvPr id="22" name="Slide Number Placeholder 21"/>
          <p:cNvSpPr>
            <a:spLocks noGrp="1"/>
          </p:cNvSpPr>
          <p:nvPr>
            <p:ph type="sldNum" sz="quarter" idx="15"/>
          </p:nvPr>
        </p:nvSpPr>
        <p:spPr/>
        <p:txBody>
          <a:bodyPr rtlCol="0"/>
          <a:lstStyle/>
          <a:p>
            <a:fld id="{FD139C5F-1D6C-41AA-AA94-DA3CE9DEDF66}" type="slidenum">
              <a:rPr lang="en-GB" smtClean="0"/>
              <a:t>‹#›</a:t>
            </a:fld>
            <a:endParaRPr lang="en-GB" dirty="0"/>
          </a:p>
        </p:txBody>
      </p:sp>
      <p:sp>
        <p:nvSpPr>
          <p:cNvPr id="23" name="Footer Placeholder 22"/>
          <p:cNvSpPr>
            <a:spLocks noGrp="1"/>
          </p:cNvSpPr>
          <p:nvPr>
            <p:ph type="ftr" sz="quarter" idx="16"/>
          </p:nvPr>
        </p:nvSpPr>
        <p:spPr/>
        <p:txBody>
          <a:bodyPr rtlCol="0"/>
          <a:lstStyle/>
          <a:p>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F7B059B-4800-49E1-852D-BC255A769321}" type="datetime1">
              <a:rPr lang="en-GB" smtClean="0"/>
              <a:t>11/05/2022</a:t>
            </a:fld>
            <a:endParaRPr lang="en-GB" dirty="0"/>
          </a:p>
        </p:txBody>
      </p:sp>
      <p:sp>
        <p:nvSpPr>
          <p:cNvPr id="18" name="Slide Number Placeholder 17"/>
          <p:cNvSpPr>
            <a:spLocks noGrp="1"/>
          </p:cNvSpPr>
          <p:nvPr>
            <p:ph type="sldNum" sz="quarter" idx="11"/>
          </p:nvPr>
        </p:nvSpPr>
        <p:spPr/>
        <p:txBody>
          <a:bodyPr rtlCol="0"/>
          <a:lstStyle/>
          <a:p>
            <a:fld id="{FD139C5F-1D6C-41AA-AA94-DA3CE9DEDF66}" type="slidenum">
              <a:rPr lang="en-GB" smtClean="0"/>
              <a:t>‹#›</a:t>
            </a:fld>
            <a:endParaRPr lang="en-GB" dirty="0"/>
          </a:p>
        </p:txBody>
      </p:sp>
      <p:sp>
        <p:nvSpPr>
          <p:cNvPr id="21" name="Footer Placeholder 20"/>
          <p:cNvSpPr>
            <a:spLocks noGrp="1"/>
          </p:cNvSpPr>
          <p:nvPr>
            <p:ph type="ftr" sz="quarter" idx="12"/>
          </p:nvPr>
        </p:nvSpPr>
        <p:spPr/>
        <p:txBody>
          <a:bodyPr rtlCol="0"/>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7A3792F-8A47-4B38-831F-A14C0955570F}" type="datetime1">
              <a:rPr lang="en-GB" smtClean="0"/>
              <a:t>11/05/2022</a:t>
            </a:fld>
            <a:endParaRPr lang="en-GB"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D139C5F-1D6C-41AA-AA94-DA3CE9DEDF66}"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708920"/>
            <a:ext cx="6172200" cy="1656184"/>
          </a:xfrm>
        </p:spPr>
        <p:txBody>
          <a:bodyPr/>
          <a:lstStyle/>
          <a:p>
            <a:pPr algn="ctr"/>
            <a:r>
              <a:rPr lang="en-GB" dirty="0" smtClean="0"/>
              <a:t>EARLS COURT HEALTH </a:t>
            </a:r>
            <a:r>
              <a:rPr lang="en-GB" dirty="0" smtClean="0"/>
              <a:t>&amp; </a:t>
            </a:r>
            <a:r>
              <a:rPr lang="en-GB" dirty="0" smtClean="0"/>
              <a:t>WELLBEING CENTRE </a:t>
            </a:r>
            <a:br>
              <a:rPr lang="en-GB" dirty="0" smtClean="0"/>
            </a:br>
            <a:endParaRPr lang="en-GB" dirty="0"/>
          </a:p>
        </p:txBody>
      </p:sp>
      <p:sp>
        <p:nvSpPr>
          <p:cNvPr id="3" name="Subtitle 2"/>
          <p:cNvSpPr>
            <a:spLocks noGrp="1"/>
          </p:cNvSpPr>
          <p:nvPr>
            <p:ph type="subTitle" idx="1"/>
          </p:nvPr>
        </p:nvSpPr>
        <p:spPr>
          <a:xfrm>
            <a:off x="2314199" y="5085184"/>
            <a:ext cx="6172200" cy="1089974"/>
          </a:xfrm>
        </p:spPr>
        <p:txBody>
          <a:bodyPr>
            <a:normAutofit/>
          </a:bodyPr>
          <a:lstStyle/>
          <a:p>
            <a:pPr algn="ctr"/>
            <a:r>
              <a:rPr lang="en-GB" dirty="0" smtClean="0"/>
              <a:t>PATIENT PARTICIPATION GROUP (PPG)</a:t>
            </a:r>
          </a:p>
          <a:p>
            <a:pPr algn="ctr"/>
            <a:r>
              <a:rPr lang="en-GB" dirty="0" smtClean="0"/>
              <a:t>Wednesday 11</a:t>
            </a:r>
            <a:r>
              <a:rPr lang="en-GB" baseline="30000" dirty="0" smtClean="0"/>
              <a:t>th</a:t>
            </a:r>
            <a:r>
              <a:rPr lang="en-GB" dirty="0" smtClean="0"/>
              <a:t> May 2022 </a:t>
            </a:r>
          </a:p>
          <a:p>
            <a:pPr algn="ctr"/>
            <a:r>
              <a:rPr lang="en-GB" dirty="0" smtClean="0"/>
              <a:t>Time 17:00pm </a:t>
            </a:r>
          </a:p>
        </p:txBody>
      </p:sp>
      <p:sp>
        <p:nvSpPr>
          <p:cNvPr id="4" name="Slide Number Placeholder 3"/>
          <p:cNvSpPr>
            <a:spLocks noGrp="1"/>
          </p:cNvSpPr>
          <p:nvPr>
            <p:ph type="sldNum" sz="quarter" idx="12"/>
          </p:nvPr>
        </p:nvSpPr>
        <p:spPr/>
        <p:txBody>
          <a:bodyPr/>
          <a:lstStyle/>
          <a:p>
            <a:fld id="{FD139C5F-1D6C-41AA-AA94-DA3CE9DEDF66}" type="slidenum">
              <a:rPr lang="en-GB" smtClean="0"/>
              <a:t>1</a:t>
            </a:fld>
            <a:endParaRPr lang="en-GB" dirty="0"/>
          </a:p>
        </p:txBody>
      </p:sp>
    </p:spTree>
    <p:extLst>
      <p:ext uri="{BB962C8B-B14F-4D97-AF65-F5344CB8AC3E}">
        <p14:creationId xmlns:p14="http://schemas.microsoft.com/office/powerpoint/2010/main" val="1597034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r>
              <a:rPr lang="en-GB" dirty="0" smtClean="0"/>
              <a:t>Day in the life of </a:t>
            </a:r>
            <a:r>
              <a:rPr lang="en-GB" dirty="0" smtClean="0"/>
              <a:t>a receptionist  </a:t>
            </a:r>
            <a:endParaRPr lang="en-GB" dirty="0"/>
          </a:p>
        </p:txBody>
      </p:sp>
      <p:sp>
        <p:nvSpPr>
          <p:cNvPr id="3" name="Content Placeholder 2"/>
          <p:cNvSpPr>
            <a:spLocks noGrp="1"/>
          </p:cNvSpPr>
          <p:nvPr>
            <p:ph sz="quarter" idx="1"/>
          </p:nvPr>
        </p:nvSpPr>
        <p:spPr>
          <a:xfrm>
            <a:off x="246348" y="2854329"/>
            <a:ext cx="4114800" cy="3533394"/>
          </a:xfrm>
        </p:spPr>
        <p:style>
          <a:lnRef idx="2">
            <a:schemeClr val="accent2"/>
          </a:lnRef>
          <a:fillRef idx="1">
            <a:schemeClr val="lt1"/>
          </a:fillRef>
          <a:effectRef idx="0">
            <a:schemeClr val="accent2"/>
          </a:effectRef>
          <a:fontRef idx="minor">
            <a:schemeClr val="dk1"/>
          </a:fontRef>
        </p:style>
        <p:txBody>
          <a:bodyPr>
            <a:noAutofit/>
          </a:bodyPr>
          <a:lstStyle/>
          <a:p>
            <a:pPr marL="0" indent="0">
              <a:buNone/>
            </a:pPr>
            <a:r>
              <a:rPr lang="en-GB" sz="1600" dirty="0"/>
              <a:t>On reception we do multiple tasks in a day such as handling patients face to face at the front of house as well as handling a high volume of telephone calls. If we are not at reception, we are in the admin office dealing with medication requests, referrals, making sure Dr </a:t>
            </a:r>
            <a:r>
              <a:rPr lang="en-GB" sz="1600" dirty="0" err="1"/>
              <a:t>iQ</a:t>
            </a:r>
            <a:r>
              <a:rPr lang="en-GB" sz="1600" dirty="0"/>
              <a:t> is run smoothly, registrations, deductions and arrivals of patient records, recalls and more. I enjoy my time here as I am always learning something new which could help me move forward in my career within the NHS and help patients to the best of my ability.</a:t>
            </a:r>
          </a:p>
        </p:txBody>
      </p:sp>
      <p:sp>
        <p:nvSpPr>
          <p:cNvPr id="5" name="TextBox 4"/>
          <p:cNvSpPr txBox="1"/>
          <p:nvPr/>
        </p:nvSpPr>
        <p:spPr>
          <a:xfrm>
            <a:off x="4438328" y="1124744"/>
            <a:ext cx="4310136" cy="526297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a:t>Day to day as a receptionist normally consists of dealing with patients at reception, whether is checking the patients in for appointment or booking them in. We also have to assist in dealing with queries such as chasing referrals for patients, requesting their appropriate medications and also handling sample they bring in for the </a:t>
            </a:r>
            <a:r>
              <a:rPr lang="en-GB" sz="1400" dirty="0" smtClean="0"/>
              <a:t>laboratory. When </a:t>
            </a:r>
            <a:r>
              <a:rPr lang="en-GB" sz="1400" dirty="0"/>
              <a:t>your not down on reception, you will be sitting upstairs with clinicians and admin. You will be clearing off tasks set by yourself and peers. You will have to assist with recalls which consists of calling patients and booking them in for certain appointments and reviews. This could be for NHS health checks, Smears, mental health reviews and many more. Some days you will have to be in charge of handling Dr IQ which is an online service for patients to use to help delegate appointments and keep call wait times down. Through Dr IQ patients will send in online consultation request and medication requests which you as a receptionist will have to action with a GP. You will also be handling patient registrations as well a referrals once trained.</a:t>
            </a:r>
          </a:p>
        </p:txBody>
      </p:sp>
      <p:sp>
        <p:nvSpPr>
          <p:cNvPr id="6" name="TextBox 5"/>
          <p:cNvSpPr txBox="1"/>
          <p:nvPr/>
        </p:nvSpPr>
        <p:spPr>
          <a:xfrm>
            <a:off x="457200" y="1412776"/>
            <a:ext cx="3826768" cy="1200329"/>
          </a:xfrm>
          <a:prstGeom prst="rect">
            <a:avLst/>
          </a:prstGeom>
          <a:noFill/>
        </p:spPr>
        <p:txBody>
          <a:bodyPr wrap="square" rtlCol="0">
            <a:spAutoFit/>
          </a:bodyPr>
          <a:lstStyle/>
          <a:p>
            <a:r>
              <a:rPr lang="en-GB" dirty="0" smtClean="0"/>
              <a:t>Please see some of the description given to us by reception about what they do on a day to day basis. </a:t>
            </a:r>
            <a:endParaRPr lang="en-GB" dirty="0"/>
          </a:p>
        </p:txBody>
      </p:sp>
      <p:sp>
        <p:nvSpPr>
          <p:cNvPr id="4" name="Slide Number Placeholder 3"/>
          <p:cNvSpPr>
            <a:spLocks noGrp="1"/>
          </p:cNvSpPr>
          <p:nvPr>
            <p:ph type="sldNum" sz="quarter" idx="15"/>
          </p:nvPr>
        </p:nvSpPr>
        <p:spPr/>
        <p:txBody>
          <a:bodyPr/>
          <a:lstStyle/>
          <a:p>
            <a:fld id="{FD139C5F-1D6C-41AA-AA94-DA3CE9DEDF66}" type="slidenum">
              <a:rPr lang="en-GB" smtClean="0"/>
              <a:t>10</a:t>
            </a:fld>
            <a:endParaRPr lang="en-GB" dirty="0"/>
          </a:p>
        </p:txBody>
      </p:sp>
    </p:spTree>
    <p:extLst>
      <p:ext uri="{BB962C8B-B14F-4D97-AF65-F5344CB8AC3E}">
        <p14:creationId xmlns:p14="http://schemas.microsoft.com/office/powerpoint/2010/main" val="3211920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sz="3600" dirty="0" smtClean="0"/>
              <a:t>Dr </a:t>
            </a:r>
            <a:r>
              <a:rPr lang="en-GB" sz="3600" dirty="0" err="1" smtClean="0"/>
              <a:t>iQ</a:t>
            </a:r>
            <a:r>
              <a:rPr lang="en-GB" sz="3600" dirty="0" smtClean="0"/>
              <a:t> </a:t>
            </a:r>
            <a:endParaRPr lang="en-GB" dirty="0"/>
          </a:p>
        </p:txBody>
      </p:sp>
      <p:sp>
        <p:nvSpPr>
          <p:cNvPr id="7" name="TextBox 6"/>
          <p:cNvSpPr txBox="1"/>
          <p:nvPr/>
        </p:nvSpPr>
        <p:spPr>
          <a:xfrm>
            <a:off x="457200" y="1772816"/>
            <a:ext cx="8003232" cy="2554545"/>
          </a:xfrm>
          <a:prstGeom prst="rect">
            <a:avLst/>
          </a:prstGeom>
          <a:noFill/>
        </p:spPr>
        <p:txBody>
          <a:bodyPr wrap="square" rtlCol="0">
            <a:spAutoFit/>
          </a:bodyPr>
          <a:lstStyle/>
          <a:p>
            <a:r>
              <a:rPr lang="en-GB" sz="1600" dirty="0" smtClean="0"/>
              <a:t>Consultations explain </a:t>
            </a:r>
            <a:r>
              <a:rPr lang="en-GB" sz="1600" dirty="0" smtClean="0"/>
              <a:t>your medical issue in as much details possible (admin related problems included) and you will be </a:t>
            </a:r>
            <a:r>
              <a:rPr lang="en-GB" sz="1600" dirty="0" smtClean="0"/>
              <a:t>contacted  </a:t>
            </a:r>
            <a:r>
              <a:rPr lang="en-GB" sz="1600" dirty="0" smtClean="0"/>
              <a:t>the same day with an update. </a:t>
            </a:r>
            <a:r>
              <a:rPr lang="en-GB" sz="1600" dirty="0" smtClean="0"/>
              <a:t>Medical </a:t>
            </a:r>
            <a:r>
              <a:rPr lang="en-GB" sz="1600" dirty="0" smtClean="0"/>
              <a:t>certificate requests could also go via this pathway. </a:t>
            </a:r>
            <a:r>
              <a:rPr lang="en-GB" sz="1600" dirty="0" smtClean="0"/>
              <a:t>Submit </a:t>
            </a:r>
            <a:r>
              <a:rPr lang="en-GB" sz="1600" dirty="0" smtClean="0"/>
              <a:t>documents and photos which can be scanned on to your medical records. </a:t>
            </a:r>
          </a:p>
          <a:p>
            <a:endParaRPr lang="en-GB" sz="1600" b="1" u="sng" dirty="0" smtClean="0"/>
          </a:p>
          <a:p>
            <a:r>
              <a:rPr lang="en-GB" sz="1600" dirty="0" smtClean="0"/>
              <a:t>Request </a:t>
            </a:r>
            <a:r>
              <a:rPr lang="en-GB" sz="1600" dirty="0" smtClean="0"/>
              <a:t>your </a:t>
            </a:r>
            <a:r>
              <a:rPr lang="en-GB" sz="1600" dirty="0" smtClean="0"/>
              <a:t>medication; script shall be sent to your pharmacy within 2-working days</a:t>
            </a:r>
          </a:p>
          <a:p>
            <a:endParaRPr lang="en-GB" sz="1600" dirty="0" smtClean="0"/>
          </a:p>
          <a:p>
            <a:r>
              <a:rPr lang="en-GB" sz="1600" dirty="0" smtClean="0"/>
              <a:t>Update your profiles</a:t>
            </a:r>
          </a:p>
          <a:p>
            <a:endParaRPr lang="en-GB" sz="1600" b="1" u="sng" dirty="0"/>
          </a:p>
        </p:txBody>
      </p:sp>
      <p:sp>
        <p:nvSpPr>
          <p:cNvPr id="3" name="Slide Number Placeholder 2"/>
          <p:cNvSpPr>
            <a:spLocks noGrp="1"/>
          </p:cNvSpPr>
          <p:nvPr>
            <p:ph type="sldNum" sz="quarter" idx="15"/>
          </p:nvPr>
        </p:nvSpPr>
        <p:spPr/>
        <p:txBody>
          <a:bodyPr/>
          <a:lstStyle/>
          <a:p>
            <a:fld id="{FD139C5F-1D6C-41AA-AA94-DA3CE9DEDF66}" type="slidenum">
              <a:rPr lang="en-GB" smtClean="0"/>
              <a:t>11</a:t>
            </a:fld>
            <a:endParaRPr lang="en-GB" dirty="0"/>
          </a:p>
        </p:txBody>
      </p:sp>
    </p:spTree>
    <p:extLst>
      <p:ext uri="{BB962C8B-B14F-4D97-AF65-F5344CB8AC3E}">
        <p14:creationId xmlns:p14="http://schemas.microsoft.com/office/powerpoint/2010/main" val="527146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Duty Dr </a:t>
            </a:r>
            <a:r>
              <a:rPr lang="en-GB" dirty="0" err="1" smtClean="0"/>
              <a:t>triagE</a:t>
            </a:r>
            <a:endParaRPr lang="en-GB" dirty="0"/>
          </a:p>
        </p:txBody>
      </p:sp>
      <p:sp>
        <p:nvSpPr>
          <p:cNvPr id="3" name="Content Placeholder 2"/>
          <p:cNvSpPr>
            <a:spLocks noGrp="1"/>
          </p:cNvSpPr>
          <p:nvPr>
            <p:ph sz="quarter" idx="1"/>
          </p:nvPr>
        </p:nvSpPr>
        <p:spPr/>
        <p:txBody>
          <a:bodyPr>
            <a:normAutofit/>
          </a:bodyPr>
          <a:lstStyle/>
          <a:p>
            <a:r>
              <a:rPr lang="en-GB" sz="1600" dirty="0" smtClean="0"/>
              <a:t>Same day triage</a:t>
            </a:r>
          </a:p>
          <a:p>
            <a:endParaRPr lang="en-GB" sz="1600" dirty="0"/>
          </a:p>
          <a:p>
            <a:r>
              <a:rPr lang="en-GB" sz="1600" dirty="0" smtClean="0"/>
              <a:t>Follow up </a:t>
            </a:r>
            <a:r>
              <a:rPr lang="en-GB" sz="1600" dirty="0" err="1" smtClean="0"/>
              <a:t>inperson</a:t>
            </a:r>
            <a:r>
              <a:rPr lang="en-GB" sz="1600" dirty="0" smtClean="0"/>
              <a:t>, video, telephone, email, </a:t>
            </a:r>
            <a:r>
              <a:rPr lang="en-GB" sz="1600" dirty="0" err="1" smtClean="0"/>
              <a:t>DrIQ</a:t>
            </a:r>
            <a:r>
              <a:rPr lang="en-GB" sz="1600" dirty="0" smtClean="0"/>
              <a:t> app with primary care team: GP/Pharmacist/PA/Nurse </a:t>
            </a:r>
            <a:r>
              <a:rPr lang="en-GB" sz="1600" dirty="0" smtClean="0"/>
              <a:t>or Healthcare Assistant. </a:t>
            </a:r>
            <a:endParaRPr lang="en-GB" sz="1600" dirty="0" smtClean="0"/>
          </a:p>
          <a:p>
            <a:endParaRPr lang="en-GB" sz="1600" dirty="0" smtClean="0"/>
          </a:p>
          <a:p>
            <a:r>
              <a:rPr lang="en-GB" sz="1600" dirty="0" smtClean="0"/>
              <a:t>8:00am </a:t>
            </a:r>
            <a:r>
              <a:rPr lang="en-GB" sz="1600" dirty="0" smtClean="0"/>
              <a:t>– </a:t>
            </a:r>
            <a:r>
              <a:rPr lang="en-GB" sz="1600" dirty="0" smtClean="0"/>
              <a:t>6:30pm</a:t>
            </a:r>
            <a:r>
              <a:rPr lang="en-GB" sz="1600" dirty="0"/>
              <a:t> </a:t>
            </a:r>
            <a:r>
              <a:rPr lang="en-GB" sz="1600" dirty="0" smtClean="0"/>
              <a:t>receive requests from patients via </a:t>
            </a:r>
            <a:r>
              <a:rPr lang="en-GB" sz="1600" dirty="0" err="1" smtClean="0"/>
              <a:t>DrIQ</a:t>
            </a:r>
            <a:r>
              <a:rPr lang="en-GB" sz="1600" dirty="0" smtClean="0"/>
              <a:t> app, telephone, practice email, front desk, letter. </a:t>
            </a:r>
            <a:endParaRPr lang="en-GB" sz="1600" dirty="0" smtClean="0"/>
          </a:p>
          <a:p>
            <a:endParaRPr lang="en-GB" sz="1600" dirty="0" smtClean="0"/>
          </a:p>
          <a:p>
            <a:endParaRPr lang="en-GB" sz="1600" dirty="0"/>
          </a:p>
        </p:txBody>
      </p:sp>
      <p:sp>
        <p:nvSpPr>
          <p:cNvPr id="4" name="Slide Number Placeholder 3"/>
          <p:cNvSpPr>
            <a:spLocks noGrp="1"/>
          </p:cNvSpPr>
          <p:nvPr>
            <p:ph type="sldNum" sz="quarter" idx="15"/>
          </p:nvPr>
        </p:nvSpPr>
        <p:spPr/>
        <p:txBody>
          <a:bodyPr/>
          <a:lstStyle/>
          <a:p>
            <a:fld id="{FD139C5F-1D6C-41AA-AA94-DA3CE9DEDF66}" type="slidenum">
              <a:rPr lang="en-GB" smtClean="0"/>
              <a:t>12</a:t>
            </a:fld>
            <a:endParaRPr lang="en-GB" dirty="0"/>
          </a:p>
        </p:txBody>
      </p:sp>
    </p:spTree>
    <p:extLst>
      <p:ext uri="{BB962C8B-B14F-4D97-AF65-F5344CB8AC3E}">
        <p14:creationId xmlns:p14="http://schemas.microsoft.com/office/powerpoint/2010/main" val="3059885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you can do to help </a:t>
            </a:r>
            <a:r>
              <a:rPr lang="en-GB" dirty="0" smtClean="0"/>
              <a:t>us? </a:t>
            </a:r>
            <a:endParaRPr lang="en-GB" dirty="0"/>
          </a:p>
        </p:txBody>
      </p:sp>
      <p:sp>
        <p:nvSpPr>
          <p:cNvPr id="3" name="Content Placeholder 2"/>
          <p:cNvSpPr>
            <a:spLocks noGrp="1"/>
          </p:cNvSpPr>
          <p:nvPr>
            <p:ph sz="quarter" idx="1"/>
          </p:nvPr>
        </p:nvSpPr>
        <p:spPr/>
        <p:txBody>
          <a:bodyPr/>
          <a:lstStyle/>
          <a:p>
            <a:r>
              <a:rPr lang="en-GB" smtClean="0"/>
              <a:t>Screenings/recalls </a:t>
            </a:r>
            <a:endParaRPr lang="en-GB" dirty="0" smtClean="0"/>
          </a:p>
          <a:p>
            <a:r>
              <a:rPr lang="en-GB" dirty="0" smtClean="0"/>
              <a:t>Baby immunisations </a:t>
            </a:r>
          </a:p>
          <a:p>
            <a:r>
              <a:rPr lang="en-GB" dirty="0" smtClean="0"/>
              <a:t>If you are unable to attend or do not require your appointment you can cancel via Dr </a:t>
            </a:r>
            <a:r>
              <a:rPr lang="en-GB" dirty="0" err="1" smtClean="0"/>
              <a:t>iQ</a:t>
            </a:r>
            <a:r>
              <a:rPr lang="en-GB" dirty="0" smtClean="0"/>
              <a:t>, calling in or emailing </a:t>
            </a:r>
            <a:endParaRPr lang="en-GB" dirty="0"/>
          </a:p>
          <a:p>
            <a:r>
              <a:rPr lang="en-GB" dirty="0" smtClean="0"/>
              <a:t>Attending long term condition reviews </a:t>
            </a:r>
          </a:p>
        </p:txBody>
      </p:sp>
      <p:sp>
        <p:nvSpPr>
          <p:cNvPr id="4" name="Slide Number Placeholder 3"/>
          <p:cNvSpPr>
            <a:spLocks noGrp="1"/>
          </p:cNvSpPr>
          <p:nvPr>
            <p:ph type="sldNum" sz="quarter" idx="15"/>
          </p:nvPr>
        </p:nvSpPr>
        <p:spPr/>
        <p:txBody>
          <a:bodyPr/>
          <a:lstStyle/>
          <a:p>
            <a:fld id="{FD139C5F-1D6C-41AA-AA94-DA3CE9DEDF66}" type="slidenum">
              <a:rPr lang="en-GB" smtClean="0"/>
              <a:t>13</a:t>
            </a:fld>
            <a:endParaRPr lang="en-GB" dirty="0"/>
          </a:p>
        </p:txBody>
      </p:sp>
    </p:spTree>
    <p:extLst>
      <p:ext uri="{BB962C8B-B14F-4D97-AF65-F5344CB8AC3E}">
        <p14:creationId xmlns:p14="http://schemas.microsoft.com/office/powerpoint/2010/main" val="1544923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normAutofit fontScale="90000"/>
          </a:bodyPr>
          <a:lstStyle/>
          <a:p>
            <a:r>
              <a:rPr lang="en-GB" b="1" dirty="0" smtClean="0"/>
              <a:t>Introduction</a:t>
            </a:r>
            <a:r>
              <a:rPr lang="en-GB" dirty="0" smtClean="0"/>
              <a:t> </a:t>
            </a:r>
            <a:br>
              <a:rPr lang="en-GB" dirty="0" smtClean="0"/>
            </a:br>
            <a:endParaRPr lang="en-GB" dirty="0"/>
          </a:p>
        </p:txBody>
      </p:sp>
      <p:sp>
        <p:nvSpPr>
          <p:cNvPr id="3" name="Content Placeholder 2"/>
          <p:cNvSpPr>
            <a:spLocks noGrp="1"/>
          </p:cNvSpPr>
          <p:nvPr>
            <p:ph sz="quarter" idx="1"/>
          </p:nvPr>
        </p:nvSpPr>
        <p:spPr>
          <a:xfrm>
            <a:off x="395536" y="1196752"/>
            <a:ext cx="7467600" cy="5277200"/>
          </a:xfrm>
        </p:spPr>
        <p:txBody>
          <a:bodyPr/>
          <a:lstStyle/>
          <a:p>
            <a:endParaRPr lang="en-GB" sz="1800" dirty="0" smtClean="0"/>
          </a:p>
          <a:p>
            <a:r>
              <a:rPr lang="en-GB" sz="1800" dirty="0" smtClean="0"/>
              <a:t>Welcome</a:t>
            </a:r>
          </a:p>
          <a:p>
            <a:pPr marL="0" indent="0">
              <a:buNone/>
            </a:pPr>
            <a:endParaRPr lang="en-GB" sz="1800" dirty="0" smtClean="0"/>
          </a:p>
          <a:p>
            <a:r>
              <a:rPr lang="en-GB" sz="1800" dirty="0" smtClean="0"/>
              <a:t>It is very important that we continue to have these meetings </a:t>
            </a:r>
            <a:r>
              <a:rPr lang="en-GB" sz="1800" dirty="0" smtClean="0"/>
              <a:t>every 3-months to understand our needs and help shape services</a:t>
            </a:r>
          </a:p>
          <a:p>
            <a:endParaRPr lang="en-GB" sz="1800" dirty="0" smtClean="0"/>
          </a:p>
          <a:p>
            <a:r>
              <a:rPr lang="en-GB" sz="1800" dirty="0" smtClean="0"/>
              <a:t>This </a:t>
            </a:r>
            <a:r>
              <a:rPr lang="en-GB" sz="1800" dirty="0" smtClean="0"/>
              <a:t>meeting is not about complaints or personal </a:t>
            </a:r>
            <a:r>
              <a:rPr lang="en-GB" sz="1800" dirty="0" smtClean="0"/>
              <a:t>health issues</a:t>
            </a:r>
            <a:r>
              <a:rPr lang="en-GB" sz="1800" dirty="0" smtClean="0"/>
              <a:t>. </a:t>
            </a:r>
          </a:p>
          <a:p>
            <a:pPr marL="0" indent="0">
              <a:buNone/>
            </a:pPr>
            <a:endParaRPr lang="en-GB" sz="1800" dirty="0" smtClean="0"/>
          </a:p>
          <a:p>
            <a:r>
              <a:rPr lang="en-GB" sz="1800" dirty="0" smtClean="0"/>
              <a:t>It is about how we can work together to bring the community and service together</a:t>
            </a:r>
          </a:p>
          <a:p>
            <a:pPr marL="0" indent="0">
              <a:buNone/>
            </a:pPr>
            <a:endParaRPr lang="en-GB" dirty="0"/>
          </a:p>
        </p:txBody>
      </p:sp>
      <p:sp>
        <p:nvSpPr>
          <p:cNvPr id="4" name="Slide Number Placeholder 3"/>
          <p:cNvSpPr>
            <a:spLocks noGrp="1"/>
          </p:cNvSpPr>
          <p:nvPr>
            <p:ph type="sldNum" sz="quarter" idx="15"/>
          </p:nvPr>
        </p:nvSpPr>
        <p:spPr/>
        <p:txBody>
          <a:bodyPr/>
          <a:lstStyle/>
          <a:p>
            <a:fld id="{FD139C5F-1D6C-41AA-AA94-DA3CE9DEDF66}" type="slidenum">
              <a:rPr lang="en-GB" smtClean="0"/>
              <a:t>2</a:t>
            </a:fld>
            <a:endParaRPr lang="en-GB" dirty="0"/>
          </a:p>
        </p:txBody>
      </p:sp>
    </p:spTree>
    <p:extLst>
      <p:ext uri="{BB962C8B-B14F-4D97-AF65-F5344CB8AC3E}">
        <p14:creationId xmlns:p14="http://schemas.microsoft.com/office/powerpoint/2010/main" val="2543959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8640"/>
            <a:ext cx="7543800" cy="1227410"/>
          </a:xfrm>
        </p:spPr>
        <p:txBody>
          <a:bodyPr>
            <a:normAutofit fontScale="90000"/>
          </a:bodyPr>
          <a:lstStyle/>
          <a:p>
            <a:r>
              <a:rPr lang="en-GB" sz="2700" b="1" dirty="0" smtClean="0"/>
              <a:t>What is a PPG </a:t>
            </a:r>
            <a:r>
              <a:rPr lang="en-GB" sz="2700" dirty="0"/>
              <a:t/>
            </a:r>
            <a:br>
              <a:rPr lang="en-GB" sz="2700" dirty="0"/>
            </a:br>
            <a:r>
              <a:rPr lang="en-GB" sz="1600" dirty="0" smtClean="0"/>
              <a:t>group </a:t>
            </a:r>
            <a:r>
              <a:rPr lang="en-GB" sz="1600" dirty="0"/>
              <a:t>of patients, carers </a:t>
            </a:r>
            <a:r>
              <a:rPr lang="en-GB" sz="1600" dirty="0" smtClean="0"/>
              <a:t>and practice </a:t>
            </a:r>
            <a:r>
              <a:rPr lang="en-GB" sz="1600" dirty="0"/>
              <a:t>staff who meet to discuss practice issues and </a:t>
            </a:r>
            <a:r>
              <a:rPr lang="en-GB" sz="1600" dirty="0" smtClean="0"/>
              <a:t>patient experience </a:t>
            </a:r>
            <a:r>
              <a:rPr lang="en-GB" sz="1600" dirty="0"/>
              <a:t>to improve the service. </a:t>
            </a:r>
            <a:br>
              <a:rPr lang="en-GB" sz="1600" dirty="0"/>
            </a:br>
            <a:endParaRPr lang="en-GB" sz="1600" dirty="0"/>
          </a:p>
        </p:txBody>
      </p:sp>
      <p:sp>
        <p:nvSpPr>
          <p:cNvPr id="6" name="Content Placeholder 5"/>
          <p:cNvSpPr>
            <a:spLocks noGrp="1"/>
          </p:cNvSpPr>
          <p:nvPr>
            <p:ph sz="quarter" idx="2"/>
          </p:nvPr>
        </p:nvSpPr>
        <p:spPr/>
        <p:txBody>
          <a:bodyPr/>
          <a:lstStyle/>
          <a:p>
            <a:r>
              <a:rPr lang="en-GB" sz="1800" dirty="0" smtClean="0"/>
              <a:t>Develops a partnerships with patients </a:t>
            </a:r>
          </a:p>
          <a:p>
            <a:pPr marL="0" indent="0">
              <a:buNone/>
            </a:pPr>
            <a:endParaRPr lang="en-GB" sz="1800" dirty="0" smtClean="0"/>
          </a:p>
          <a:p>
            <a:r>
              <a:rPr lang="en-GB" sz="1800" dirty="0" smtClean="0"/>
              <a:t>Support health awareness and patient education </a:t>
            </a:r>
          </a:p>
          <a:p>
            <a:pPr marL="0" indent="0">
              <a:buNone/>
            </a:pPr>
            <a:endParaRPr lang="en-GB" sz="1800" dirty="0" smtClean="0"/>
          </a:p>
          <a:p>
            <a:r>
              <a:rPr lang="en-GB" sz="1800" dirty="0" smtClean="0"/>
              <a:t>Listen to patients feedback </a:t>
            </a:r>
          </a:p>
          <a:p>
            <a:endParaRPr lang="en-GB" sz="1800" dirty="0"/>
          </a:p>
        </p:txBody>
      </p:sp>
      <p:sp>
        <p:nvSpPr>
          <p:cNvPr id="8" name="Content Placeholder 7"/>
          <p:cNvSpPr>
            <a:spLocks noGrp="1"/>
          </p:cNvSpPr>
          <p:nvPr>
            <p:ph sz="quarter" idx="4"/>
          </p:nvPr>
        </p:nvSpPr>
        <p:spPr/>
        <p:txBody>
          <a:bodyPr>
            <a:normAutofit/>
          </a:bodyPr>
          <a:lstStyle/>
          <a:p>
            <a:r>
              <a:rPr lang="en-GB" sz="1800" dirty="0" smtClean="0"/>
              <a:t>Patients to be more involved and make suggestions about the healthcare they receive could be improved</a:t>
            </a:r>
          </a:p>
          <a:p>
            <a:pPr marL="0" indent="0">
              <a:buNone/>
            </a:pPr>
            <a:endParaRPr lang="en-GB" sz="1800" dirty="0" smtClean="0"/>
          </a:p>
          <a:p>
            <a:r>
              <a:rPr lang="en-GB" sz="1800" dirty="0" smtClean="0"/>
              <a:t>Actively participate in initiatives to improve our service. </a:t>
            </a:r>
          </a:p>
          <a:p>
            <a:endParaRPr lang="en-GB" sz="1800" dirty="0"/>
          </a:p>
        </p:txBody>
      </p:sp>
      <p:sp>
        <p:nvSpPr>
          <p:cNvPr id="5" name="Text Placeholder 4"/>
          <p:cNvSpPr>
            <a:spLocks noGrp="1"/>
          </p:cNvSpPr>
          <p:nvPr>
            <p:ph type="body" sz="quarter" idx="1"/>
          </p:nvPr>
        </p:nvSpPr>
        <p:spPr/>
        <p:txBody>
          <a:bodyPr/>
          <a:lstStyle/>
          <a:p>
            <a:r>
              <a:rPr lang="en-GB" dirty="0" smtClean="0"/>
              <a:t>PPG for Practice </a:t>
            </a:r>
            <a:endParaRPr lang="en-GB" dirty="0"/>
          </a:p>
        </p:txBody>
      </p:sp>
      <p:sp>
        <p:nvSpPr>
          <p:cNvPr id="7" name="Text Placeholder 6"/>
          <p:cNvSpPr>
            <a:spLocks noGrp="1"/>
          </p:cNvSpPr>
          <p:nvPr>
            <p:ph type="body" sz="quarter" idx="3"/>
          </p:nvPr>
        </p:nvSpPr>
        <p:spPr/>
        <p:txBody>
          <a:bodyPr/>
          <a:lstStyle/>
          <a:p>
            <a:r>
              <a:rPr lang="en-GB" dirty="0" smtClean="0"/>
              <a:t>PPG for Patients </a:t>
            </a:r>
            <a:endParaRPr lang="en-GB" dirty="0"/>
          </a:p>
        </p:txBody>
      </p:sp>
      <p:sp>
        <p:nvSpPr>
          <p:cNvPr id="2" name="Slide Number Placeholder 1"/>
          <p:cNvSpPr>
            <a:spLocks noGrp="1"/>
          </p:cNvSpPr>
          <p:nvPr>
            <p:ph type="sldNum" sz="quarter" idx="12"/>
          </p:nvPr>
        </p:nvSpPr>
        <p:spPr/>
        <p:txBody>
          <a:bodyPr/>
          <a:lstStyle/>
          <a:p>
            <a:fld id="{FD139C5F-1D6C-41AA-AA94-DA3CE9DEDF66}" type="slidenum">
              <a:rPr lang="en-GB" smtClean="0"/>
              <a:t>3</a:t>
            </a:fld>
            <a:endParaRPr lang="en-GB" dirty="0"/>
          </a:p>
        </p:txBody>
      </p:sp>
    </p:spTree>
    <p:extLst>
      <p:ext uri="{BB962C8B-B14F-4D97-AF65-F5344CB8AC3E}">
        <p14:creationId xmlns:p14="http://schemas.microsoft.com/office/powerpoint/2010/main" val="903600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136" y="260648"/>
            <a:ext cx="7467600" cy="1143000"/>
          </a:xfrm>
        </p:spPr>
        <p:txBody>
          <a:bodyPr/>
          <a:lstStyle/>
          <a:p>
            <a:r>
              <a:rPr lang="en-GB" dirty="0" smtClean="0"/>
              <a:t>Earls Court Health </a:t>
            </a:r>
            <a:r>
              <a:rPr lang="en-GB" dirty="0" smtClean="0"/>
              <a:t>&amp; </a:t>
            </a:r>
            <a:r>
              <a:rPr lang="en-GB" dirty="0" smtClean="0"/>
              <a:t>wellbeing centre’s team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203329914"/>
              </p:ext>
            </p:extLst>
          </p:nvPr>
        </p:nvGraphicFramePr>
        <p:xfrm>
          <a:off x="683568" y="1628800"/>
          <a:ext cx="3693368" cy="4890788"/>
        </p:xfrm>
        <a:graphic>
          <a:graphicData uri="http://schemas.openxmlformats.org/drawingml/2006/table">
            <a:tbl>
              <a:tblPr firstRow="1" bandRow="1">
                <a:tableStyleId>{5C22544A-7EE6-4342-B048-85BDC9FD1C3A}</a:tableStyleId>
              </a:tblPr>
              <a:tblGrid>
                <a:gridCol w="1846684">
                  <a:extLst>
                    <a:ext uri="{9D8B030D-6E8A-4147-A177-3AD203B41FA5}">
                      <a16:colId xmlns:a16="http://schemas.microsoft.com/office/drawing/2014/main" val="805174863"/>
                    </a:ext>
                  </a:extLst>
                </a:gridCol>
                <a:gridCol w="1846684">
                  <a:extLst>
                    <a:ext uri="{9D8B030D-6E8A-4147-A177-3AD203B41FA5}">
                      <a16:colId xmlns:a16="http://schemas.microsoft.com/office/drawing/2014/main" val="3587105331"/>
                    </a:ext>
                  </a:extLst>
                </a:gridCol>
              </a:tblGrid>
              <a:tr h="402571">
                <a:tc>
                  <a:txBody>
                    <a:bodyPr/>
                    <a:lstStyle/>
                    <a:p>
                      <a:r>
                        <a:rPr lang="en-GB" dirty="0" smtClean="0"/>
                        <a:t>Clinical Team</a:t>
                      </a:r>
                      <a:r>
                        <a:rPr lang="en-GB" baseline="0" dirty="0" smtClean="0"/>
                        <a:t> </a:t>
                      </a:r>
                      <a:endParaRPr lang="en-GB" dirty="0"/>
                    </a:p>
                  </a:txBody>
                  <a:tcPr/>
                </a:tc>
                <a:tc>
                  <a:txBody>
                    <a:bodyPr/>
                    <a:lstStyle/>
                    <a:p>
                      <a:r>
                        <a:rPr lang="en-GB" dirty="0" smtClean="0"/>
                        <a:t>Job role </a:t>
                      </a:r>
                      <a:endParaRPr lang="en-GB" dirty="0"/>
                    </a:p>
                  </a:txBody>
                  <a:tcPr/>
                </a:tc>
                <a:extLst>
                  <a:ext uri="{0D108BD9-81ED-4DB2-BD59-A6C34878D82A}">
                    <a16:rowId xmlns:a16="http://schemas.microsoft.com/office/drawing/2014/main" val="4089688974"/>
                  </a:ext>
                </a:extLst>
              </a:tr>
              <a:tr h="570309">
                <a:tc>
                  <a:txBody>
                    <a:bodyPr/>
                    <a:lstStyle/>
                    <a:p>
                      <a:r>
                        <a:rPr lang="en-GB" sz="1400" dirty="0" smtClean="0"/>
                        <a:t>Dr </a:t>
                      </a:r>
                      <a:r>
                        <a:rPr lang="en-GB" sz="1400" dirty="0" err="1" smtClean="0"/>
                        <a:t>Nandana</a:t>
                      </a:r>
                      <a:r>
                        <a:rPr lang="en-GB" sz="1400" dirty="0" smtClean="0"/>
                        <a:t> </a:t>
                      </a:r>
                      <a:r>
                        <a:rPr lang="en-GB" sz="1400" dirty="0" err="1" smtClean="0"/>
                        <a:t>Jayaram</a:t>
                      </a:r>
                      <a:endParaRPr lang="en-GB" sz="1400" dirty="0"/>
                    </a:p>
                  </a:txBody>
                  <a:tcPr/>
                </a:tc>
                <a:tc>
                  <a:txBody>
                    <a:bodyPr/>
                    <a:lstStyle/>
                    <a:p>
                      <a:r>
                        <a:rPr lang="en-GB" sz="1400" dirty="0" smtClean="0"/>
                        <a:t>Clinical lead GP</a:t>
                      </a:r>
                      <a:endParaRPr lang="en-GB" sz="1400" dirty="0"/>
                    </a:p>
                  </a:txBody>
                  <a:tcPr/>
                </a:tc>
                <a:extLst>
                  <a:ext uri="{0D108BD9-81ED-4DB2-BD59-A6C34878D82A}">
                    <a16:rowId xmlns:a16="http://schemas.microsoft.com/office/drawing/2014/main" val="401109883"/>
                  </a:ext>
                </a:extLst>
              </a:tr>
              <a:tr h="570309">
                <a:tc>
                  <a:txBody>
                    <a:bodyPr/>
                    <a:lstStyle/>
                    <a:p>
                      <a:r>
                        <a:rPr lang="en-GB" sz="1400" dirty="0" smtClean="0"/>
                        <a:t>Dr </a:t>
                      </a:r>
                      <a:r>
                        <a:rPr lang="en-GB" sz="1400" dirty="0" err="1" smtClean="0"/>
                        <a:t>Tala</a:t>
                      </a:r>
                      <a:r>
                        <a:rPr lang="en-GB" sz="1400" dirty="0" smtClean="0"/>
                        <a:t> </a:t>
                      </a:r>
                      <a:r>
                        <a:rPr lang="en-GB" sz="1400" dirty="0" err="1" smtClean="0"/>
                        <a:t>Qusous</a:t>
                      </a:r>
                      <a:endParaRPr lang="en-GB" sz="1400" dirty="0"/>
                    </a:p>
                  </a:txBody>
                  <a:tcPr/>
                </a:tc>
                <a:tc>
                  <a:txBody>
                    <a:bodyPr/>
                    <a:lstStyle/>
                    <a:p>
                      <a:r>
                        <a:rPr lang="en-GB" sz="1400" dirty="0" smtClean="0"/>
                        <a:t>General Practitioner </a:t>
                      </a:r>
                      <a:endParaRPr lang="en-GB" sz="1400" dirty="0"/>
                    </a:p>
                  </a:txBody>
                  <a:tcPr/>
                </a:tc>
                <a:extLst>
                  <a:ext uri="{0D108BD9-81ED-4DB2-BD59-A6C34878D82A}">
                    <a16:rowId xmlns:a16="http://schemas.microsoft.com/office/drawing/2014/main" val="1802423450"/>
                  </a:ext>
                </a:extLst>
              </a:tr>
              <a:tr h="570309">
                <a:tc>
                  <a:txBody>
                    <a:bodyPr/>
                    <a:lstStyle/>
                    <a:p>
                      <a:r>
                        <a:rPr lang="en-GB" sz="1400" dirty="0" smtClean="0"/>
                        <a:t>Dr </a:t>
                      </a:r>
                      <a:r>
                        <a:rPr lang="en-GB" sz="1400" dirty="0" err="1" smtClean="0"/>
                        <a:t>Farukh</a:t>
                      </a:r>
                      <a:r>
                        <a:rPr lang="en-GB" sz="1400" baseline="0" dirty="0" smtClean="0"/>
                        <a:t> Malik</a:t>
                      </a:r>
                      <a:endParaRPr lang="en-GB" sz="1400" dirty="0"/>
                    </a:p>
                  </a:txBody>
                  <a:tcPr/>
                </a:tc>
                <a:tc>
                  <a:txBody>
                    <a:bodyPr/>
                    <a:lstStyle/>
                    <a:p>
                      <a:r>
                        <a:rPr lang="en-GB" sz="1400" dirty="0" smtClean="0"/>
                        <a:t>General Practitioner </a:t>
                      </a:r>
                      <a:endParaRPr lang="en-GB" sz="1400" dirty="0"/>
                    </a:p>
                  </a:txBody>
                  <a:tcPr/>
                </a:tc>
                <a:extLst>
                  <a:ext uri="{0D108BD9-81ED-4DB2-BD59-A6C34878D82A}">
                    <a16:rowId xmlns:a16="http://schemas.microsoft.com/office/drawing/2014/main" val="3519618494"/>
                  </a:ext>
                </a:extLst>
              </a:tr>
              <a:tr h="335476">
                <a:tc>
                  <a:txBody>
                    <a:bodyPr/>
                    <a:lstStyle/>
                    <a:p>
                      <a:r>
                        <a:rPr lang="en-GB" sz="1400" dirty="0" err="1" smtClean="0"/>
                        <a:t>Dhara</a:t>
                      </a:r>
                      <a:r>
                        <a:rPr lang="en-GB" sz="1400" baseline="0" dirty="0" smtClean="0"/>
                        <a:t> Shah </a:t>
                      </a:r>
                      <a:endParaRPr lang="en-GB" sz="1400" dirty="0"/>
                    </a:p>
                  </a:txBody>
                  <a:tcPr/>
                </a:tc>
                <a:tc>
                  <a:txBody>
                    <a:bodyPr/>
                    <a:lstStyle/>
                    <a:p>
                      <a:r>
                        <a:rPr lang="en-GB" sz="1400" dirty="0" smtClean="0"/>
                        <a:t>Pharmacist </a:t>
                      </a:r>
                      <a:endParaRPr lang="en-GB" sz="1400" dirty="0"/>
                    </a:p>
                  </a:txBody>
                  <a:tcPr/>
                </a:tc>
                <a:extLst>
                  <a:ext uri="{0D108BD9-81ED-4DB2-BD59-A6C34878D82A}">
                    <a16:rowId xmlns:a16="http://schemas.microsoft.com/office/drawing/2014/main" val="3832536668"/>
                  </a:ext>
                </a:extLst>
              </a:tr>
              <a:tr h="395411">
                <a:tc>
                  <a:txBody>
                    <a:bodyPr/>
                    <a:lstStyle/>
                    <a:p>
                      <a:r>
                        <a:rPr lang="en-GB" sz="1400" dirty="0" err="1" smtClean="0"/>
                        <a:t>Nasra</a:t>
                      </a:r>
                      <a:r>
                        <a:rPr lang="en-GB" sz="1400" baseline="0" dirty="0" smtClean="0"/>
                        <a:t> Hussein</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Physician Associate</a:t>
                      </a:r>
                    </a:p>
                  </a:txBody>
                  <a:tcPr/>
                </a:tc>
                <a:extLst>
                  <a:ext uri="{0D108BD9-81ED-4DB2-BD59-A6C34878D82A}">
                    <a16:rowId xmlns:a16="http://schemas.microsoft.com/office/drawing/2014/main" val="1700160210"/>
                  </a:ext>
                </a:extLst>
              </a:tr>
              <a:tr h="335476">
                <a:tc>
                  <a:txBody>
                    <a:bodyPr/>
                    <a:lstStyle/>
                    <a:p>
                      <a:r>
                        <a:rPr lang="en-GB" sz="1400" dirty="0" smtClean="0"/>
                        <a:t>Diane Umuhoza </a:t>
                      </a:r>
                      <a:endParaRPr lang="en-GB" sz="1400" dirty="0"/>
                    </a:p>
                  </a:txBody>
                  <a:tcPr/>
                </a:tc>
                <a:tc>
                  <a:txBody>
                    <a:bodyPr/>
                    <a:lstStyle/>
                    <a:p>
                      <a:r>
                        <a:rPr lang="en-GB" sz="1400" dirty="0" smtClean="0"/>
                        <a:t>Practice Nurse</a:t>
                      </a:r>
                      <a:endParaRPr lang="en-GB" sz="1400" dirty="0"/>
                    </a:p>
                  </a:txBody>
                  <a:tcPr/>
                </a:tc>
                <a:extLst>
                  <a:ext uri="{0D108BD9-81ED-4DB2-BD59-A6C34878D82A}">
                    <a16:rowId xmlns:a16="http://schemas.microsoft.com/office/drawing/2014/main" val="61219668"/>
                  </a:ext>
                </a:extLst>
              </a:tr>
              <a:tr h="5703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Hind </a:t>
                      </a:r>
                      <a:r>
                        <a:rPr lang="en-GB" sz="1400" dirty="0" err="1" smtClean="0"/>
                        <a:t>Abdelmula</a:t>
                      </a:r>
                      <a:r>
                        <a:rPr lang="en-GB" sz="1400" dirty="0" smtClean="0"/>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Trainee Nurse Associate </a:t>
                      </a:r>
                    </a:p>
                  </a:txBody>
                  <a:tcPr/>
                </a:tc>
                <a:extLst>
                  <a:ext uri="{0D108BD9-81ED-4DB2-BD59-A6C34878D82A}">
                    <a16:rowId xmlns:a16="http://schemas.microsoft.com/office/drawing/2014/main" val="3158557352"/>
                  </a:ext>
                </a:extLst>
              </a:tr>
              <a:tr h="5703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Nawaal Abdi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Healthcare</a:t>
                      </a:r>
                      <a:r>
                        <a:rPr lang="en-GB" sz="1400" baseline="0" dirty="0" smtClean="0"/>
                        <a:t> Assistant </a:t>
                      </a:r>
                      <a:endParaRPr lang="en-GB" sz="1400" dirty="0" smtClean="0"/>
                    </a:p>
                  </a:txBody>
                  <a:tcPr/>
                </a:tc>
                <a:extLst>
                  <a:ext uri="{0D108BD9-81ED-4DB2-BD59-A6C34878D82A}">
                    <a16:rowId xmlns:a16="http://schemas.microsoft.com/office/drawing/2014/main" val="3425304401"/>
                  </a:ext>
                </a:extLst>
              </a:tr>
              <a:tr h="5703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Dr Amber Fox</a:t>
                      </a:r>
                      <a:r>
                        <a:rPr lang="en-GB" sz="1400" baseline="0" dirty="0" smtClean="0"/>
                        <a:t> </a:t>
                      </a:r>
                      <a:endParaRPr lang="en-GB" sz="1400" dirty="0" smtClean="0"/>
                    </a:p>
                  </a:txBody>
                  <a:tcPr/>
                </a:tc>
                <a:tc>
                  <a:txBody>
                    <a:bodyPr/>
                    <a:lstStyle/>
                    <a:p>
                      <a:r>
                        <a:rPr lang="en-GB" sz="1400" dirty="0" smtClean="0"/>
                        <a:t>General Practitioner </a:t>
                      </a:r>
                      <a:endParaRPr lang="en-GB" sz="1400" dirty="0"/>
                    </a:p>
                  </a:txBody>
                  <a:tcPr/>
                </a:tc>
                <a:extLst>
                  <a:ext uri="{0D108BD9-81ED-4DB2-BD59-A6C34878D82A}">
                    <a16:rowId xmlns:a16="http://schemas.microsoft.com/office/drawing/2014/main" val="56067964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94545689"/>
              </p:ext>
            </p:extLst>
          </p:nvPr>
        </p:nvGraphicFramePr>
        <p:xfrm>
          <a:off x="4499992" y="1628800"/>
          <a:ext cx="3684014" cy="4890787"/>
        </p:xfrm>
        <a:graphic>
          <a:graphicData uri="http://schemas.openxmlformats.org/drawingml/2006/table">
            <a:tbl>
              <a:tblPr firstRow="1" bandRow="1">
                <a:tableStyleId>{5C22544A-7EE6-4342-B048-85BDC9FD1C3A}</a:tableStyleId>
              </a:tblPr>
              <a:tblGrid>
                <a:gridCol w="1842007">
                  <a:extLst>
                    <a:ext uri="{9D8B030D-6E8A-4147-A177-3AD203B41FA5}">
                      <a16:colId xmlns:a16="http://schemas.microsoft.com/office/drawing/2014/main" val="65254981"/>
                    </a:ext>
                  </a:extLst>
                </a:gridCol>
                <a:gridCol w="1842007">
                  <a:extLst>
                    <a:ext uri="{9D8B030D-6E8A-4147-A177-3AD203B41FA5}">
                      <a16:colId xmlns:a16="http://schemas.microsoft.com/office/drawing/2014/main" val="3110072113"/>
                    </a:ext>
                  </a:extLst>
                </a:gridCol>
              </a:tblGrid>
              <a:tr h="430642">
                <a:tc>
                  <a:txBody>
                    <a:bodyPr/>
                    <a:lstStyle/>
                    <a:p>
                      <a:r>
                        <a:rPr lang="en-GB" dirty="0" smtClean="0"/>
                        <a:t>Admin Team</a:t>
                      </a:r>
                      <a:endParaRPr lang="en-GB" dirty="0"/>
                    </a:p>
                  </a:txBody>
                  <a:tcPr/>
                </a:tc>
                <a:tc>
                  <a:txBody>
                    <a:bodyPr/>
                    <a:lstStyle/>
                    <a:p>
                      <a:r>
                        <a:rPr lang="en-GB" dirty="0" smtClean="0"/>
                        <a:t>Job role </a:t>
                      </a:r>
                      <a:endParaRPr lang="en-GB" dirty="0"/>
                    </a:p>
                  </a:txBody>
                  <a:tcPr/>
                </a:tc>
                <a:extLst>
                  <a:ext uri="{0D108BD9-81ED-4DB2-BD59-A6C34878D82A}">
                    <a16:rowId xmlns:a16="http://schemas.microsoft.com/office/drawing/2014/main" val="2804861696"/>
                  </a:ext>
                </a:extLst>
              </a:tr>
              <a:tr h="430642">
                <a:tc>
                  <a:txBody>
                    <a:bodyPr/>
                    <a:lstStyle/>
                    <a:p>
                      <a:r>
                        <a:rPr lang="en-GB" sz="1400" dirty="0" smtClean="0"/>
                        <a:t>Sarah</a:t>
                      </a:r>
                      <a:r>
                        <a:rPr lang="en-GB" sz="1400" baseline="0" dirty="0" smtClean="0"/>
                        <a:t> Benge</a:t>
                      </a:r>
                      <a:endParaRPr lang="en-GB" sz="1400" dirty="0"/>
                    </a:p>
                  </a:txBody>
                  <a:tcPr/>
                </a:tc>
                <a:tc>
                  <a:txBody>
                    <a:bodyPr/>
                    <a:lstStyle/>
                    <a:p>
                      <a:r>
                        <a:rPr lang="en-GB" sz="1400" dirty="0" smtClean="0"/>
                        <a:t>Practice Manager</a:t>
                      </a:r>
                      <a:r>
                        <a:rPr lang="en-GB" sz="1400" baseline="0" dirty="0" smtClean="0"/>
                        <a:t> </a:t>
                      </a:r>
                      <a:endParaRPr lang="en-GB" sz="1400" dirty="0"/>
                    </a:p>
                  </a:txBody>
                  <a:tcPr/>
                </a:tc>
                <a:extLst>
                  <a:ext uri="{0D108BD9-81ED-4DB2-BD59-A6C34878D82A}">
                    <a16:rowId xmlns:a16="http://schemas.microsoft.com/office/drawing/2014/main" val="442255566"/>
                  </a:ext>
                </a:extLst>
              </a:tr>
              <a:tr h="584367">
                <a:tc>
                  <a:txBody>
                    <a:bodyPr/>
                    <a:lstStyle/>
                    <a:p>
                      <a:r>
                        <a:rPr lang="en-GB" sz="1400" dirty="0" smtClean="0"/>
                        <a:t>Yasin Mungroo</a:t>
                      </a:r>
                      <a:endParaRPr lang="en-GB" sz="1400" dirty="0"/>
                    </a:p>
                  </a:txBody>
                  <a:tcPr/>
                </a:tc>
                <a:tc>
                  <a:txBody>
                    <a:bodyPr/>
                    <a:lstStyle/>
                    <a:p>
                      <a:r>
                        <a:rPr lang="en-GB" sz="1400" dirty="0" smtClean="0"/>
                        <a:t>Assistant Practice</a:t>
                      </a:r>
                      <a:r>
                        <a:rPr lang="en-GB" sz="1400" baseline="0" dirty="0" smtClean="0"/>
                        <a:t> Manager</a:t>
                      </a:r>
                      <a:endParaRPr lang="en-GB" sz="1400" dirty="0"/>
                    </a:p>
                  </a:txBody>
                  <a:tcPr/>
                </a:tc>
                <a:extLst>
                  <a:ext uri="{0D108BD9-81ED-4DB2-BD59-A6C34878D82A}">
                    <a16:rowId xmlns:a16="http://schemas.microsoft.com/office/drawing/2014/main" val="319085726"/>
                  </a:ext>
                </a:extLst>
              </a:tr>
              <a:tr h="430642">
                <a:tc>
                  <a:txBody>
                    <a:bodyPr/>
                    <a:lstStyle/>
                    <a:p>
                      <a:r>
                        <a:rPr lang="en-GB" sz="1400" dirty="0" smtClean="0"/>
                        <a:t>Rosset</a:t>
                      </a:r>
                      <a:r>
                        <a:rPr lang="en-GB" sz="1400" baseline="0" dirty="0" smtClean="0"/>
                        <a:t> Lopez</a:t>
                      </a:r>
                      <a:endParaRPr lang="en-GB" sz="1400" dirty="0"/>
                    </a:p>
                  </a:txBody>
                  <a:tcPr/>
                </a:tc>
                <a:tc>
                  <a:txBody>
                    <a:bodyPr/>
                    <a:lstStyle/>
                    <a:p>
                      <a:r>
                        <a:rPr lang="en-GB" sz="1400" dirty="0" smtClean="0"/>
                        <a:t>Administrator </a:t>
                      </a:r>
                      <a:endParaRPr lang="en-GB" sz="1400" dirty="0"/>
                    </a:p>
                  </a:txBody>
                  <a:tcPr/>
                </a:tc>
                <a:extLst>
                  <a:ext uri="{0D108BD9-81ED-4DB2-BD59-A6C34878D82A}">
                    <a16:rowId xmlns:a16="http://schemas.microsoft.com/office/drawing/2014/main" val="177569912"/>
                  </a:ext>
                </a:extLst>
              </a:tr>
              <a:tr h="430642">
                <a:tc>
                  <a:txBody>
                    <a:bodyPr/>
                    <a:lstStyle/>
                    <a:p>
                      <a:r>
                        <a:rPr lang="en-GB" sz="1400" dirty="0" smtClean="0"/>
                        <a:t>Mojidur Rahman</a:t>
                      </a:r>
                      <a:endParaRPr lang="en-GB" sz="1400" dirty="0"/>
                    </a:p>
                  </a:txBody>
                  <a:tcPr/>
                </a:tc>
                <a:tc>
                  <a:txBody>
                    <a:bodyPr/>
                    <a:lstStyle/>
                    <a:p>
                      <a:r>
                        <a:rPr lang="en-GB" sz="1400" dirty="0" smtClean="0"/>
                        <a:t>Receptionist</a:t>
                      </a:r>
                      <a:endParaRPr lang="en-GB" sz="1400" dirty="0"/>
                    </a:p>
                  </a:txBody>
                  <a:tcPr/>
                </a:tc>
                <a:extLst>
                  <a:ext uri="{0D108BD9-81ED-4DB2-BD59-A6C34878D82A}">
                    <a16:rowId xmlns:a16="http://schemas.microsoft.com/office/drawing/2014/main" val="2730792891"/>
                  </a:ext>
                </a:extLst>
              </a:tr>
              <a:tr h="430642">
                <a:tc>
                  <a:txBody>
                    <a:bodyPr/>
                    <a:lstStyle/>
                    <a:p>
                      <a:r>
                        <a:rPr lang="en-GB" sz="1400" dirty="0" smtClean="0"/>
                        <a:t>Sabeen Sheikh </a:t>
                      </a:r>
                      <a:endParaRPr lang="en-GB" sz="1400" dirty="0"/>
                    </a:p>
                  </a:txBody>
                  <a:tcPr/>
                </a:tc>
                <a:tc>
                  <a:txBody>
                    <a:bodyPr/>
                    <a:lstStyle/>
                    <a:p>
                      <a:r>
                        <a:rPr lang="en-GB" sz="1400" dirty="0" smtClean="0"/>
                        <a:t>Receptionist</a:t>
                      </a:r>
                      <a:endParaRPr lang="en-GB" sz="1400" dirty="0"/>
                    </a:p>
                  </a:txBody>
                  <a:tcPr/>
                </a:tc>
                <a:extLst>
                  <a:ext uri="{0D108BD9-81ED-4DB2-BD59-A6C34878D82A}">
                    <a16:rowId xmlns:a16="http://schemas.microsoft.com/office/drawing/2014/main" val="709764187"/>
                  </a:ext>
                </a:extLst>
              </a:tr>
              <a:tr h="430642">
                <a:tc>
                  <a:txBody>
                    <a:bodyPr/>
                    <a:lstStyle/>
                    <a:p>
                      <a:r>
                        <a:rPr lang="en-GB" sz="1400" dirty="0" smtClean="0"/>
                        <a:t>Fuljan </a:t>
                      </a:r>
                      <a:r>
                        <a:rPr lang="en-GB" sz="1400" dirty="0" err="1" smtClean="0"/>
                        <a:t>Banu</a:t>
                      </a:r>
                      <a:endParaRPr lang="en-GB" sz="1400" dirty="0"/>
                    </a:p>
                  </a:txBody>
                  <a:tcPr/>
                </a:tc>
                <a:tc>
                  <a:txBody>
                    <a:bodyPr/>
                    <a:lstStyle/>
                    <a:p>
                      <a:r>
                        <a:rPr lang="en-GB" sz="1400" dirty="0" smtClean="0"/>
                        <a:t>Receptionist</a:t>
                      </a:r>
                      <a:endParaRPr lang="en-GB" sz="1400" dirty="0"/>
                    </a:p>
                  </a:txBody>
                  <a:tcPr/>
                </a:tc>
                <a:extLst>
                  <a:ext uri="{0D108BD9-81ED-4DB2-BD59-A6C34878D82A}">
                    <a16:rowId xmlns:a16="http://schemas.microsoft.com/office/drawing/2014/main" val="1475656383"/>
                  </a:ext>
                </a:extLst>
              </a:tr>
              <a:tr h="430642">
                <a:tc>
                  <a:txBody>
                    <a:bodyPr/>
                    <a:lstStyle/>
                    <a:p>
                      <a:r>
                        <a:rPr lang="en-GB" sz="1400" dirty="0" smtClean="0"/>
                        <a:t>Georgina Seymour </a:t>
                      </a:r>
                      <a:endParaRPr lang="en-GB" sz="1400" dirty="0"/>
                    </a:p>
                  </a:txBody>
                  <a:tcPr/>
                </a:tc>
                <a:tc>
                  <a:txBody>
                    <a:bodyPr/>
                    <a:lstStyle/>
                    <a:p>
                      <a:r>
                        <a:rPr lang="en-GB" sz="1400" dirty="0" smtClean="0"/>
                        <a:t>Receptionist</a:t>
                      </a:r>
                      <a:endParaRPr lang="en-GB" sz="1400" dirty="0"/>
                    </a:p>
                  </a:txBody>
                  <a:tcPr/>
                </a:tc>
                <a:extLst>
                  <a:ext uri="{0D108BD9-81ED-4DB2-BD59-A6C34878D82A}">
                    <a16:rowId xmlns:a16="http://schemas.microsoft.com/office/drawing/2014/main" val="2499636333"/>
                  </a:ext>
                </a:extLst>
              </a:tr>
              <a:tr h="430642">
                <a:tc>
                  <a:txBody>
                    <a:bodyPr/>
                    <a:lstStyle/>
                    <a:p>
                      <a:r>
                        <a:rPr lang="en-GB" sz="1400" dirty="0" err="1" smtClean="0"/>
                        <a:t>Farihah</a:t>
                      </a:r>
                      <a:r>
                        <a:rPr lang="en-GB" sz="1400" dirty="0" smtClean="0"/>
                        <a:t> Hussain </a:t>
                      </a:r>
                      <a:endParaRPr lang="en-GB" sz="1400" dirty="0"/>
                    </a:p>
                  </a:txBody>
                  <a:tcPr/>
                </a:tc>
                <a:tc>
                  <a:txBody>
                    <a:bodyPr/>
                    <a:lstStyle/>
                    <a:p>
                      <a:r>
                        <a:rPr lang="en-GB" sz="1400" dirty="0" smtClean="0"/>
                        <a:t>Receptionist </a:t>
                      </a:r>
                      <a:endParaRPr lang="en-GB" sz="1400" dirty="0"/>
                    </a:p>
                  </a:txBody>
                  <a:tcPr/>
                </a:tc>
                <a:extLst>
                  <a:ext uri="{0D108BD9-81ED-4DB2-BD59-A6C34878D82A}">
                    <a16:rowId xmlns:a16="http://schemas.microsoft.com/office/drawing/2014/main" val="3750212116"/>
                  </a:ext>
                </a:extLst>
              </a:tr>
              <a:tr h="430642">
                <a:tc>
                  <a:txBody>
                    <a:bodyPr/>
                    <a:lstStyle/>
                    <a:p>
                      <a:r>
                        <a:rPr lang="en-GB" sz="1400" dirty="0" err="1" smtClean="0"/>
                        <a:t>AbdulAziz</a:t>
                      </a:r>
                      <a:r>
                        <a:rPr lang="en-GB" sz="1400" dirty="0" smtClean="0"/>
                        <a:t> Ibrahim</a:t>
                      </a:r>
                      <a:endParaRPr lang="en-GB" sz="1400" dirty="0"/>
                    </a:p>
                  </a:txBody>
                  <a:tcPr/>
                </a:tc>
                <a:tc>
                  <a:txBody>
                    <a:bodyPr/>
                    <a:lstStyle/>
                    <a:p>
                      <a:r>
                        <a:rPr lang="en-GB" sz="1400" dirty="0" smtClean="0"/>
                        <a:t>Receptionist</a:t>
                      </a:r>
                      <a:endParaRPr lang="en-GB" sz="1400" dirty="0"/>
                    </a:p>
                  </a:txBody>
                  <a:tcPr/>
                </a:tc>
                <a:extLst>
                  <a:ext uri="{0D108BD9-81ED-4DB2-BD59-A6C34878D82A}">
                    <a16:rowId xmlns:a16="http://schemas.microsoft.com/office/drawing/2014/main" val="2281845343"/>
                  </a:ext>
                </a:extLst>
              </a:tr>
              <a:tr h="430642">
                <a:tc>
                  <a:txBody>
                    <a:bodyPr/>
                    <a:lstStyle/>
                    <a:p>
                      <a:r>
                        <a:rPr lang="en-GB" sz="1400" dirty="0" smtClean="0"/>
                        <a:t>Wajid </a:t>
                      </a:r>
                      <a:r>
                        <a:rPr lang="en-GB" sz="1400" dirty="0" err="1" smtClean="0"/>
                        <a:t>Asghar</a:t>
                      </a:r>
                      <a:r>
                        <a:rPr lang="en-GB" sz="1400" dirty="0" smtClean="0"/>
                        <a:t> </a:t>
                      </a:r>
                      <a:endParaRPr lang="en-GB" sz="1400" dirty="0"/>
                    </a:p>
                  </a:txBody>
                  <a:tcPr/>
                </a:tc>
                <a:tc>
                  <a:txBody>
                    <a:bodyPr/>
                    <a:lstStyle/>
                    <a:p>
                      <a:r>
                        <a:rPr lang="en-GB" sz="1400" dirty="0" smtClean="0"/>
                        <a:t>Receptionist </a:t>
                      </a:r>
                      <a:endParaRPr lang="en-GB" sz="1400" dirty="0"/>
                    </a:p>
                  </a:txBody>
                  <a:tcPr/>
                </a:tc>
                <a:extLst>
                  <a:ext uri="{0D108BD9-81ED-4DB2-BD59-A6C34878D82A}">
                    <a16:rowId xmlns:a16="http://schemas.microsoft.com/office/drawing/2014/main" val="2970907939"/>
                  </a:ext>
                </a:extLst>
              </a:tr>
            </a:tbl>
          </a:graphicData>
        </a:graphic>
      </p:graphicFrame>
      <p:sp>
        <p:nvSpPr>
          <p:cNvPr id="3" name="Slide Number Placeholder 2"/>
          <p:cNvSpPr>
            <a:spLocks noGrp="1"/>
          </p:cNvSpPr>
          <p:nvPr>
            <p:ph type="sldNum" sz="quarter" idx="15"/>
          </p:nvPr>
        </p:nvSpPr>
        <p:spPr/>
        <p:txBody>
          <a:bodyPr/>
          <a:lstStyle/>
          <a:p>
            <a:fld id="{FD139C5F-1D6C-41AA-AA94-DA3CE9DEDF66}" type="slidenum">
              <a:rPr lang="en-GB" smtClean="0"/>
              <a:t>4</a:t>
            </a:fld>
            <a:endParaRPr lang="en-GB" dirty="0"/>
          </a:p>
        </p:txBody>
      </p:sp>
    </p:spTree>
    <p:extLst>
      <p:ext uri="{BB962C8B-B14F-4D97-AF65-F5344CB8AC3E}">
        <p14:creationId xmlns:p14="http://schemas.microsoft.com/office/powerpoint/2010/main" val="4059288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OUR Vision </a:t>
            </a:r>
            <a:endParaRPr lang="en-GB" b="1" dirty="0"/>
          </a:p>
        </p:txBody>
      </p:sp>
      <p:sp>
        <p:nvSpPr>
          <p:cNvPr id="3" name="Content Placeholder 2"/>
          <p:cNvSpPr>
            <a:spLocks noGrp="1"/>
          </p:cNvSpPr>
          <p:nvPr>
            <p:ph sz="quarter" idx="1"/>
          </p:nvPr>
        </p:nvSpPr>
        <p:spPr/>
        <p:txBody>
          <a:bodyPr>
            <a:normAutofit/>
          </a:bodyPr>
          <a:lstStyle/>
          <a:p>
            <a:r>
              <a:rPr lang="en-GB" sz="1800" dirty="0" smtClean="0"/>
              <a:t>Improve </a:t>
            </a:r>
            <a:r>
              <a:rPr lang="en-GB" sz="1800" dirty="0"/>
              <a:t>access to patients with </a:t>
            </a:r>
            <a:r>
              <a:rPr lang="en-GB" sz="1800" dirty="0" smtClean="0"/>
              <a:t>a </a:t>
            </a:r>
            <a:r>
              <a:rPr lang="en-GB" sz="1800" dirty="0"/>
              <a:t>range of appointment types, and </a:t>
            </a:r>
            <a:r>
              <a:rPr lang="en-GB" sz="1800" dirty="0" smtClean="0"/>
              <a:t>great communication</a:t>
            </a:r>
          </a:p>
          <a:p>
            <a:pPr marL="0" indent="0">
              <a:buNone/>
            </a:pPr>
            <a:endParaRPr lang="en-GB" sz="1800" dirty="0" smtClean="0"/>
          </a:p>
          <a:p>
            <a:r>
              <a:rPr lang="en-GB" sz="1800" dirty="0" smtClean="0"/>
              <a:t>Engage </a:t>
            </a:r>
            <a:r>
              <a:rPr lang="en-GB" sz="1800" dirty="0"/>
              <a:t>with patients about their health and the services we provide in order to improve health proactively </a:t>
            </a:r>
            <a:endParaRPr lang="en-GB" sz="1800" dirty="0" smtClean="0"/>
          </a:p>
          <a:p>
            <a:pPr marL="0" indent="0">
              <a:buNone/>
            </a:pPr>
            <a:endParaRPr lang="en-GB" sz="1800" dirty="0" smtClean="0"/>
          </a:p>
          <a:p>
            <a:r>
              <a:rPr lang="en-GB" sz="1800" dirty="0" smtClean="0"/>
              <a:t>Optimise </a:t>
            </a:r>
            <a:r>
              <a:rPr lang="en-GB" sz="1800" dirty="0"/>
              <a:t>the management of </a:t>
            </a:r>
            <a:r>
              <a:rPr lang="en-GB" sz="1800" dirty="0" smtClean="0"/>
              <a:t>long </a:t>
            </a:r>
            <a:r>
              <a:rPr lang="en-GB" sz="1800" dirty="0"/>
              <a:t>term </a:t>
            </a:r>
            <a:r>
              <a:rPr lang="en-GB" sz="1800" dirty="0" smtClean="0"/>
              <a:t>conditions</a:t>
            </a:r>
          </a:p>
          <a:p>
            <a:endParaRPr lang="en-GB" sz="1800" dirty="0" smtClean="0"/>
          </a:p>
          <a:p>
            <a:r>
              <a:rPr lang="en-GB" sz="1800" dirty="0"/>
              <a:t>W</a:t>
            </a:r>
            <a:r>
              <a:rPr lang="en-GB" sz="1800" dirty="0" smtClean="0"/>
              <a:t>ork </a:t>
            </a:r>
            <a:r>
              <a:rPr lang="en-GB" sz="1800" dirty="0"/>
              <a:t>in </a:t>
            </a:r>
            <a:r>
              <a:rPr lang="en-GB" sz="1800" dirty="0" smtClean="0"/>
              <a:t>multidisciplinary teams</a:t>
            </a:r>
            <a:endParaRPr lang="en-GB" sz="1800" dirty="0" smtClean="0"/>
          </a:p>
          <a:p>
            <a:pPr marL="0" indent="0">
              <a:buNone/>
            </a:pPr>
            <a:endParaRPr lang="en-GB" sz="1800" dirty="0" smtClean="0"/>
          </a:p>
          <a:p>
            <a:r>
              <a:rPr lang="en-GB" sz="1800" dirty="0" smtClean="0"/>
              <a:t>Work </a:t>
            </a:r>
            <a:r>
              <a:rPr lang="en-GB" sz="1800" dirty="0"/>
              <a:t>closely with CCG (Clinical Commissioning Group)  and PCN (Primary Care </a:t>
            </a:r>
            <a:r>
              <a:rPr lang="en-GB" sz="1800" dirty="0" smtClean="0"/>
              <a:t>Network</a:t>
            </a:r>
            <a:r>
              <a:rPr lang="en-GB" sz="1800" dirty="0"/>
              <a:t>) and Community </a:t>
            </a:r>
            <a:r>
              <a:rPr lang="en-GB" sz="1800" dirty="0" smtClean="0"/>
              <a:t>to offer the best service possible </a:t>
            </a:r>
            <a:endParaRPr lang="en-GB" sz="1800" dirty="0"/>
          </a:p>
        </p:txBody>
      </p:sp>
      <p:sp>
        <p:nvSpPr>
          <p:cNvPr id="4" name="Slide Number Placeholder 3"/>
          <p:cNvSpPr>
            <a:spLocks noGrp="1"/>
          </p:cNvSpPr>
          <p:nvPr>
            <p:ph type="sldNum" sz="quarter" idx="15"/>
          </p:nvPr>
        </p:nvSpPr>
        <p:spPr/>
        <p:txBody>
          <a:bodyPr/>
          <a:lstStyle/>
          <a:p>
            <a:fld id="{FD139C5F-1D6C-41AA-AA94-DA3CE9DEDF66}" type="slidenum">
              <a:rPr lang="en-GB" smtClean="0"/>
              <a:t>5</a:t>
            </a:fld>
            <a:endParaRPr lang="en-GB" dirty="0"/>
          </a:p>
        </p:txBody>
      </p:sp>
    </p:spTree>
    <p:extLst>
      <p:ext uri="{BB962C8B-B14F-4D97-AF65-F5344CB8AC3E}">
        <p14:creationId xmlns:p14="http://schemas.microsoft.com/office/powerpoint/2010/main" val="3845275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43239" cy="1143000"/>
          </a:xfrm>
        </p:spPr>
        <p:txBody>
          <a:bodyPr/>
          <a:lstStyle/>
          <a:p>
            <a:r>
              <a:rPr lang="en-GB" dirty="0" smtClean="0"/>
              <a:t>Prescribing pharmacist </a:t>
            </a:r>
            <a:endParaRPr lang="en-GB" dirty="0"/>
          </a:p>
        </p:txBody>
      </p:sp>
      <p:sp>
        <p:nvSpPr>
          <p:cNvPr id="3" name="Content Placeholder 2"/>
          <p:cNvSpPr>
            <a:spLocks noGrp="1"/>
          </p:cNvSpPr>
          <p:nvPr>
            <p:ph sz="quarter" idx="1"/>
          </p:nvPr>
        </p:nvSpPr>
        <p:spPr>
          <a:xfrm>
            <a:off x="313184" y="1844824"/>
            <a:ext cx="4474840" cy="4873752"/>
          </a:xfrm>
        </p:spPr>
        <p:txBody>
          <a:bodyPr>
            <a:normAutofit/>
          </a:bodyPr>
          <a:lstStyle/>
          <a:p>
            <a:r>
              <a:rPr lang="en-GB" sz="1600" dirty="0" smtClean="0"/>
              <a:t>Responsible </a:t>
            </a:r>
            <a:r>
              <a:rPr lang="en-GB" sz="1600" dirty="0"/>
              <a:t>and accountable for the assessment of patients </a:t>
            </a:r>
            <a:r>
              <a:rPr lang="en-GB" sz="1600" dirty="0" smtClean="0"/>
              <a:t>and </a:t>
            </a:r>
            <a:r>
              <a:rPr lang="en-GB" sz="1600" dirty="0"/>
              <a:t>prescribe medicines as clinically </a:t>
            </a:r>
            <a:r>
              <a:rPr lang="en-GB" sz="1600" dirty="0" smtClean="0"/>
              <a:t>indicated.</a:t>
            </a:r>
          </a:p>
          <a:p>
            <a:r>
              <a:rPr lang="en-GB" sz="1600" dirty="0" smtClean="0"/>
              <a:t>I </a:t>
            </a:r>
            <a:r>
              <a:rPr lang="en-GB" sz="1600" dirty="0"/>
              <a:t>am able to deal with minor ailments, long term conditions , MSK presentations, infections and </a:t>
            </a:r>
            <a:r>
              <a:rPr lang="en-GB" sz="1600" dirty="0" smtClean="0"/>
              <a:t>reviews.</a:t>
            </a:r>
          </a:p>
          <a:p>
            <a:r>
              <a:rPr lang="en-GB" sz="1600" dirty="0" smtClean="0"/>
              <a:t>I </a:t>
            </a:r>
            <a:r>
              <a:rPr lang="en-GB" sz="1600" dirty="0"/>
              <a:t>am trained to interpret blood test results and hospital discharge letters. I am responsible for issuing prescriptions on </a:t>
            </a:r>
            <a:r>
              <a:rPr lang="en-GB" sz="1600" dirty="0" smtClean="0"/>
              <a:t>time.</a:t>
            </a:r>
          </a:p>
          <a:p>
            <a:r>
              <a:rPr lang="en-GB" sz="1600" dirty="0" smtClean="0"/>
              <a:t>I do </a:t>
            </a:r>
            <a:r>
              <a:rPr lang="en-GB" sz="1600" dirty="0"/>
              <a:t>regular </a:t>
            </a:r>
            <a:r>
              <a:rPr lang="en-GB" sz="1600" dirty="0" smtClean="0"/>
              <a:t>frequent audits </a:t>
            </a:r>
            <a:r>
              <a:rPr lang="en-GB" sz="1600" dirty="0"/>
              <a:t>for high risk medicines and conditions to ensure safety of our </a:t>
            </a:r>
            <a:r>
              <a:rPr lang="en-GB" sz="1600" dirty="0" smtClean="0"/>
              <a:t>patients.</a:t>
            </a:r>
          </a:p>
          <a:p>
            <a:r>
              <a:rPr lang="en-GB" sz="1600" dirty="0" smtClean="0"/>
              <a:t>I work very closely with GP </a:t>
            </a:r>
            <a:r>
              <a:rPr lang="en-GB" sz="1600" dirty="0"/>
              <a:t>and Lead Pharmacist.</a:t>
            </a:r>
          </a:p>
        </p:txBody>
      </p:sp>
      <p:pic>
        <p:nvPicPr>
          <p:cNvPr id="4" name="Picture 3"/>
          <p:cNvPicPr>
            <a:picLocks noChangeAspect="1"/>
          </p:cNvPicPr>
          <p:nvPr/>
        </p:nvPicPr>
        <p:blipFill>
          <a:blip r:embed="rId2"/>
          <a:stretch>
            <a:fillRect/>
          </a:stretch>
        </p:blipFill>
        <p:spPr>
          <a:xfrm>
            <a:off x="4932040" y="2060848"/>
            <a:ext cx="3768399" cy="3312368"/>
          </a:xfrm>
          <a:prstGeom prst="rect">
            <a:avLst/>
          </a:prstGeom>
        </p:spPr>
      </p:pic>
      <p:sp>
        <p:nvSpPr>
          <p:cNvPr id="5" name="Slide Number Placeholder 4"/>
          <p:cNvSpPr>
            <a:spLocks noGrp="1"/>
          </p:cNvSpPr>
          <p:nvPr>
            <p:ph type="sldNum" sz="quarter" idx="15"/>
          </p:nvPr>
        </p:nvSpPr>
        <p:spPr/>
        <p:txBody>
          <a:bodyPr/>
          <a:lstStyle/>
          <a:p>
            <a:fld id="{FD139C5F-1D6C-41AA-AA94-DA3CE9DEDF66}" type="slidenum">
              <a:rPr lang="en-GB" smtClean="0"/>
              <a:t>6</a:t>
            </a:fld>
            <a:endParaRPr lang="en-GB" dirty="0"/>
          </a:p>
        </p:txBody>
      </p:sp>
    </p:spTree>
    <p:extLst>
      <p:ext uri="{BB962C8B-B14F-4D97-AF65-F5344CB8AC3E}">
        <p14:creationId xmlns:p14="http://schemas.microsoft.com/office/powerpoint/2010/main" val="4180720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1143000"/>
          </a:xfrm>
        </p:spPr>
        <p:txBody>
          <a:bodyPr/>
          <a:lstStyle/>
          <a:p>
            <a:r>
              <a:rPr lang="en-GB" dirty="0" smtClean="0"/>
              <a:t>Physician associate</a:t>
            </a:r>
            <a:endParaRPr lang="en-GB" dirty="0"/>
          </a:p>
        </p:txBody>
      </p:sp>
      <p:sp>
        <p:nvSpPr>
          <p:cNvPr id="3" name="Content Placeholder 2"/>
          <p:cNvSpPr>
            <a:spLocks noGrp="1"/>
          </p:cNvSpPr>
          <p:nvPr>
            <p:ph sz="quarter" idx="1"/>
          </p:nvPr>
        </p:nvSpPr>
        <p:spPr>
          <a:xfrm>
            <a:off x="457200" y="1600200"/>
            <a:ext cx="4042792" cy="4873752"/>
          </a:xfrm>
        </p:spPr>
        <p:txBody>
          <a:bodyPr>
            <a:normAutofit fontScale="85000" lnSpcReduction="10000"/>
          </a:bodyPr>
          <a:lstStyle/>
          <a:p>
            <a:r>
              <a:rPr lang="en-GB" dirty="0" smtClean="0"/>
              <a:t>Medically </a:t>
            </a:r>
            <a:r>
              <a:rPr lang="en-GB" dirty="0"/>
              <a:t>trained healthcare professionals that work under GP supervision</a:t>
            </a:r>
            <a:r>
              <a:rPr lang="en-GB" dirty="0" smtClean="0"/>
              <a:t>.</a:t>
            </a:r>
            <a:endParaRPr lang="en-GB" dirty="0"/>
          </a:p>
          <a:p>
            <a:r>
              <a:rPr lang="en-GB" dirty="0" smtClean="0"/>
              <a:t>Take </a:t>
            </a:r>
            <a:r>
              <a:rPr lang="en-GB" dirty="0"/>
              <a:t>histories, perform examinations, form differential diagnoses and treat a range of acute and chronic presentations. </a:t>
            </a:r>
            <a:endParaRPr lang="en-GB" dirty="0"/>
          </a:p>
          <a:p>
            <a:r>
              <a:rPr lang="en-GB" dirty="0" smtClean="0"/>
              <a:t>Order </a:t>
            </a:r>
            <a:r>
              <a:rPr lang="en-GB" dirty="0"/>
              <a:t>and interpret blood tests and some forms of imaging </a:t>
            </a:r>
            <a:r>
              <a:rPr lang="en-GB" dirty="0" smtClean="0"/>
              <a:t>and </a:t>
            </a:r>
            <a:r>
              <a:rPr lang="en-GB" dirty="0" smtClean="0"/>
              <a:t>refer </a:t>
            </a:r>
            <a:r>
              <a:rPr lang="en-GB" dirty="0"/>
              <a:t>patients to </a:t>
            </a:r>
            <a:r>
              <a:rPr lang="en-GB" dirty="0" smtClean="0"/>
              <a:t>specialties.</a:t>
            </a:r>
          </a:p>
          <a:p>
            <a:r>
              <a:rPr lang="en-GB" dirty="0"/>
              <a:t>C</a:t>
            </a:r>
            <a:r>
              <a:rPr lang="en-GB" dirty="0" smtClean="0"/>
              <a:t>urrently </a:t>
            </a:r>
            <a:r>
              <a:rPr lang="en-GB" dirty="0"/>
              <a:t>unable to </a:t>
            </a:r>
            <a:r>
              <a:rPr lang="en-GB" dirty="0" smtClean="0"/>
              <a:t>prescribe; we </a:t>
            </a:r>
            <a:r>
              <a:rPr lang="en-GB" dirty="0"/>
              <a:t>should be able to do so once regulated by the General Medical Council ~ late 2023.</a:t>
            </a:r>
          </a:p>
        </p:txBody>
      </p:sp>
      <p:pic>
        <p:nvPicPr>
          <p:cNvPr id="4" name="Content Placeholder 4" descr="R i g h t a r d i a: 8/1/15 - 9/1/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1988840"/>
            <a:ext cx="4032448" cy="3573881"/>
          </a:xfrm>
          <a:prstGeom prst="rect">
            <a:avLst/>
          </a:prstGeom>
        </p:spPr>
      </p:pic>
      <p:sp>
        <p:nvSpPr>
          <p:cNvPr id="5" name="Slide Number Placeholder 4"/>
          <p:cNvSpPr>
            <a:spLocks noGrp="1"/>
          </p:cNvSpPr>
          <p:nvPr>
            <p:ph type="sldNum" sz="quarter" idx="15"/>
          </p:nvPr>
        </p:nvSpPr>
        <p:spPr/>
        <p:txBody>
          <a:bodyPr/>
          <a:lstStyle/>
          <a:p>
            <a:fld id="{FD139C5F-1D6C-41AA-AA94-DA3CE9DEDF66}" type="slidenum">
              <a:rPr lang="en-GB" smtClean="0"/>
              <a:t>7</a:t>
            </a:fld>
            <a:endParaRPr lang="en-GB" dirty="0"/>
          </a:p>
        </p:txBody>
      </p:sp>
    </p:spTree>
    <p:extLst>
      <p:ext uri="{BB962C8B-B14F-4D97-AF65-F5344CB8AC3E}">
        <p14:creationId xmlns:p14="http://schemas.microsoft.com/office/powerpoint/2010/main" val="2204221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r>
              <a:rPr lang="en-GB" dirty="0" smtClean="0"/>
              <a:t>You Said we DID</a:t>
            </a:r>
            <a:r>
              <a:rPr lang="en-GB" dirty="0" smtClean="0"/>
              <a:t>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10251842"/>
              </p:ext>
            </p:extLst>
          </p:nvPr>
        </p:nvGraphicFramePr>
        <p:xfrm>
          <a:off x="1187624" y="908720"/>
          <a:ext cx="6737176" cy="5491480"/>
        </p:xfrm>
        <a:graphic>
          <a:graphicData uri="http://schemas.openxmlformats.org/drawingml/2006/table">
            <a:tbl>
              <a:tblPr firstRow="1" bandRow="1">
                <a:tableStyleId>{5C22544A-7EE6-4342-B048-85BDC9FD1C3A}</a:tableStyleId>
              </a:tblPr>
              <a:tblGrid>
                <a:gridCol w="3368588">
                  <a:extLst>
                    <a:ext uri="{9D8B030D-6E8A-4147-A177-3AD203B41FA5}">
                      <a16:colId xmlns:a16="http://schemas.microsoft.com/office/drawing/2014/main" val="4014971079"/>
                    </a:ext>
                  </a:extLst>
                </a:gridCol>
                <a:gridCol w="3368588">
                  <a:extLst>
                    <a:ext uri="{9D8B030D-6E8A-4147-A177-3AD203B41FA5}">
                      <a16:colId xmlns:a16="http://schemas.microsoft.com/office/drawing/2014/main" val="804268645"/>
                    </a:ext>
                  </a:extLst>
                </a:gridCol>
              </a:tblGrid>
              <a:tr h="370840">
                <a:tc>
                  <a:txBody>
                    <a:bodyPr/>
                    <a:lstStyle/>
                    <a:p>
                      <a:r>
                        <a:rPr lang="en-GB" dirty="0" smtClean="0"/>
                        <a:t>You said</a:t>
                      </a:r>
                      <a:endParaRPr lang="en-GB" dirty="0"/>
                    </a:p>
                  </a:txBody>
                  <a:tcPr/>
                </a:tc>
                <a:tc>
                  <a:txBody>
                    <a:bodyPr/>
                    <a:lstStyle/>
                    <a:p>
                      <a:r>
                        <a:rPr lang="en-GB" dirty="0" smtClean="0"/>
                        <a:t>We did </a:t>
                      </a:r>
                      <a:endParaRPr lang="en-GB" dirty="0"/>
                    </a:p>
                  </a:txBody>
                  <a:tcPr/>
                </a:tc>
                <a:extLst>
                  <a:ext uri="{0D108BD9-81ED-4DB2-BD59-A6C34878D82A}">
                    <a16:rowId xmlns:a16="http://schemas.microsoft.com/office/drawing/2014/main" val="3075200277"/>
                  </a:ext>
                </a:extLst>
              </a:tr>
              <a:tr h="370840">
                <a:tc>
                  <a:txBody>
                    <a:bodyPr/>
                    <a:lstStyle/>
                    <a:p>
                      <a:r>
                        <a:rPr lang="en-GB" sz="1200" dirty="0" smtClean="0"/>
                        <a:t>Emails not acknowledged quickly</a:t>
                      </a:r>
                      <a:r>
                        <a:rPr lang="en-GB" sz="1200" baseline="0" dirty="0" smtClean="0"/>
                        <a:t> </a:t>
                      </a:r>
                      <a:endParaRPr lang="en-GB" sz="1200" dirty="0"/>
                    </a:p>
                  </a:txBody>
                  <a:tcPr/>
                </a:tc>
                <a:tc>
                  <a:txBody>
                    <a:bodyPr/>
                    <a:lstStyle/>
                    <a:p>
                      <a:r>
                        <a:rPr lang="en-GB" sz="1200" dirty="0" smtClean="0"/>
                        <a:t>All admin have</a:t>
                      </a:r>
                      <a:r>
                        <a:rPr lang="en-GB" sz="1200" baseline="0" dirty="0" smtClean="0"/>
                        <a:t> been trained by management on how to deal with all types of emails so there is no delay.</a:t>
                      </a:r>
                      <a:endParaRPr lang="en-GB" sz="1200" dirty="0"/>
                    </a:p>
                  </a:txBody>
                  <a:tcPr/>
                </a:tc>
                <a:extLst>
                  <a:ext uri="{0D108BD9-81ED-4DB2-BD59-A6C34878D82A}">
                    <a16:rowId xmlns:a16="http://schemas.microsoft.com/office/drawing/2014/main" val="1331080254"/>
                  </a:ext>
                </a:extLst>
              </a:tr>
              <a:tr h="370840">
                <a:tc>
                  <a:txBody>
                    <a:bodyPr/>
                    <a:lstStyle/>
                    <a:p>
                      <a:r>
                        <a:rPr lang="en-GB" sz="1200" dirty="0" smtClean="0"/>
                        <a:t>No pre-bookable appointments</a:t>
                      </a:r>
                      <a:endParaRPr lang="en-GB" sz="1200" dirty="0"/>
                    </a:p>
                  </a:txBody>
                  <a:tcPr/>
                </a:tc>
                <a:tc>
                  <a:txBody>
                    <a:bodyPr/>
                    <a:lstStyle/>
                    <a:p>
                      <a:r>
                        <a:rPr lang="en-GB" sz="1200" dirty="0" smtClean="0"/>
                        <a:t>As</a:t>
                      </a:r>
                      <a:r>
                        <a:rPr lang="en-GB" sz="1200" baseline="0" dirty="0" smtClean="0"/>
                        <a:t> we offer same day appointment service, pre-bookable slot is only booked if absolutely necessary. Admin have also been trained on how to promote and explain the process so its more understandable for patients. </a:t>
                      </a:r>
                      <a:endParaRPr lang="en-GB" sz="1200" dirty="0"/>
                    </a:p>
                  </a:txBody>
                  <a:tcPr/>
                </a:tc>
                <a:extLst>
                  <a:ext uri="{0D108BD9-81ED-4DB2-BD59-A6C34878D82A}">
                    <a16:rowId xmlns:a16="http://schemas.microsoft.com/office/drawing/2014/main" val="256752083"/>
                  </a:ext>
                </a:extLst>
              </a:tr>
              <a:tr h="370840">
                <a:tc>
                  <a:txBody>
                    <a:bodyPr/>
                    <a:lstStyle/>
                    <a:p>
                      <a:r>
                        <a:rPr lang="en-GB" sz="1200" dirty="0" smtClean="0"/>
                        <a:t>Medications being sent to wrong pharmacy or not being sent at all</a:t>
                      </a:r>
                      <a:endParaRPr lang="en-GB" sz="1200" dirty="0"/>
                    </a:p>
                  </a:txBody>
                  <a:tcPr/>
                </a:tc>
                <a:tc>
                  <a:txBody>
                    <a:bodyPr/>
                    <a:lstStyle/>
                    <a:p>
                      <a:r>
                        <a:rPr lang="en-GB" sz="1200" dirty="0" smtClean="0"/>
                        <a:t>For</a:t>
                      </a:r>
                      <a:r>
                        <a:rPr lang="en-GB" sz="1200" baseline="0" dirty="0" smtClean="0"/>
                        <a:t> all admin and clinicians to check for correct pharmacy upon issuing and requesting. Patients to be informed if unable to send medications via email, telephone and SMS. </a:t>
                      </a:r>
                      <a:endParaRPr lang="en-GB" sz="1200" dirty="0"/>
                    </a:p>
                  </a:txBody>
                  <a:tcPr/>
                </a:tc>
                <a:extLst>
                  <a:ext uri="{0D108BD9-81ED-4DB2-BD59-A6C34878D82A}">
                    <a16:rowId xmlns:a16="http://schemas.microsoft.com/office/drawing/2014/main" val="2301343831"/>
                  </a:ext>
                </a:extLst>
              </a:tr>
              <a:tr h="370840">
                <a:tc>
                  <a:txBody>
                    <a:bodyPr/>
                    <a:lstStyle/>
                    <a:p>
                      <a:r>
                        <a:rPr lang="en-GB" sz="1200" dirty="0" smtClean="0"/>
                        <a:t>Unwelcoming </a:t>
                      </a:r>
                      <a:r>
                        <a:rPr lang="en-GB" sz="1200" dirty="0" smtClean="0"/>
                        <a:t>receptionists</a:t>
                      </a:r>
                      <a:r>
                        <a:rPr lang="en-GB" sz="1200" baseline="0" dirty="0" smtClean="0"/>
                        <a:t> </a:t>
                      </a:r>
                      <a:endParaRPr lang="en-GB" sz="1200" dirty="0"/>
                    </a:p>
                  </a:txBody>
                  <a:tcPr/>
                </a:tc>
                <a:tc>
                  <a:txBody>
                    <a:bodyPr/>
                    <a:lstStyle/>
                    <a:p>
                      <a:r>
                        <a:rPr lang="en-GB" sz="1200" dirty="0" smtClean="0"/>
                        <a:t>This issue</a:t>
                      </a:r>
                      <a:r>
                        <a:rPr lang="en-GB" sz="1200" baseline="0" dirty="0" smtClean="0"/>
                        <a:t> was faced around Christmas and new year period when we were trialling the new duty Dr triaging system. This led to some teething problems which contributed to misunderstandings at reception. We hope that active participation in groups like this would reduce such issues in the future. Since January 4 front of house staff left and 5 joined and have daily support and weekly training focused on customer service and patient safety. We have also introduced daily huddles so we can improve communication between team members. </a:t>
                      </a:r>
                      <a:endParaRPr lang="en-GB" sz="1200" dirty="0"/>
                    </a:p>
                  </a:txBody>
                  <a:tcPr/>
                </a:tc>
                <a:extLst>
                  <a:ext uri="{0D108BD9-81ED-4DB2-BD59-A6C34878D82A}">
                    <a16:rowId xmlns:a16="http://schemas.microsoft.com/office/drawing/2014/main" val="2839939894"/>
                  </a:ext>
                </a:extLst>
              </a:tr>
            </a:tbl>
          </a:graphicData>
        </a:graphic>
      </p:graphicFrame>
      <p:sp>
        <p:nvSpPr>
          <p:cNvPr id="3" name="Slide Number Placeholder 2"/>
          <p:cNvSpPr>
            <a:spLocks noGrp="1"/>
          </p:cNvSpPr>
          <p:nvPr>
            <p:ph type="sldNum" sz="quarter" idx="15"/>
          </p:nvPr>
        </p:nvSpPr>
        <p:spPr/>
        <p:txBody>
          <a:bodyPr/>
          <a:lstStyle/>
          <a:p>
            <a:fld id="{FD139C5F-1D6C-41AA-AA94-DA3CE9DEDF66}" type="slidenum">
              <a:rPr lang="en-GB" smtClean="0"/>
              <a:t>8</a:t>
            </a:fld>
            <a:endParaRPr lang="en-GB" dirty="0"/>
          </a:p>
        </p:txBody>
      </p:sp>
    </p:spTree>
    <p:extLst>
      <p:ext uri="{BB962C8B-B14F-4D97-AF65-F5344CB8AC3E}">
        <p14:creationId xmlns:p14="http://schemas.microsoft.com/office/powerpoint/2010/main" val="118586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normAutofit/>
          </a:bodyPr>
          <a:lstStyle/>
          <a:p>
            <a:r>
              <a:rPr lang="en-GB" dirty="0"/>
              <a:t>You Said we DID</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713364048"/>
              </p:ext>
            </p:extLst>
          </p:nvPr>
        </p:nvGraphicFramePr>
        <p:xfrm>
          <a:off x="1475656" y="1268760"/>
          <a:ext cx="6096000" cy="46075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4014971079"/>
                    </a:ext>
                  </a:extLst>
                </a:gridCol>
                <a:gridCol w="3048000">
                  <a:extLst>
                    <a:ext uri="{9D8B030D-6E8A-4147-A177-3AD203B41FA5}">
                      <a16:colId xmlns:a16="http://schemas.microsoft.com/office/drawing/2014/main" val="804268645"/>
                    </a:ext>
                  </a:extLst>
                </a:gridCol>
              </a:tblGrid>
              <a:tr h="370840">
                <a:tc>
                  <a:txBody>
                    <a:bodyPr/>
                    <a:lstStyle/>
                    <a:p>
                      <a:r>
                        <a:rPr lang="en-GB" dirty="0" smtClean="0"/>
                        <a:t>You said</a:t>
                      </a:r>
                      <a:endParaRPr lang="en-GB" dirty="0"/>
                    </a:p>
                  </a:txBody>
                  <a:tcPr/>
                </a:tc>
                <a:tc>
                  <a:txBody>
                    <a:bodyPr/>
                    <a:lstStyle/>
                    <a:p>
                      <a:r>
                        <a:rPr lang="en-GB" dirty="0" smtClean="0"/>
                        <a:t>We did </a:t>
                      </a:r>
                      <a:endParaRPr lang="en-GB" dirty="0"/>
                    </a:p>
                  </a:txBody>
                  <a:tcPr/>
                </a:tc>
                <a:extLst>
                  <a:ext uri="{0D108BD9-81ED-4DB2-BD59-A6C34878D82A}">
                    <a16:rowId xmlns:a16="http://schemas.microsoft.com/office/drawing/2014/main" val="3075200277"/>
                  </a:ext>
                </a:extLst>
              </a:tr>
              <a:tr h="370840">
                <a:tc>
                  <a:txBody>
                    <a:bodyPr/>
                    <a:lstStyle/>
                    <a:p>
                      <a:r>
                        <a:rPr lang="en-GB" sz="1300" dirty="0" smtClean="0"/>
                        <a:t>Telephone calls </a:t>
                      </a:r>
                      <a:endParaRPr lang="en-GB" sz="1300" dirty="0"/>
                    </a:p>
                  </a:txBody>
                  <a:tcPr/>
                </a:tc>
                <a:tc>
                  <a:txBody>
                    <a:bodyPr/>
                    <a:lstStyle/>
                    <a:p>
                      <a:r>
                        <a:rPr lang="en-GB" sz="1300" dirty="0" smtClean="0"/>
                        <a:t>Since December when we had an issue with phone lines and calls being dropped, we identified through Xon that there was a line that was stuck in a looping system along with staff members who have since left not answering calls as quickly as they should have. . Phone calls since then have dramatically improved and are answered within average 5 - 7 minutes time</a:t>
                      </a:r>
                      <a:endParaRPr lang="en-GB" sz="1300" dirty="0"/>
                    </a:p>
                  </a:txBody>
                  <a:tcPr/>
                </a:tc>
                <a:extLst>
                  <a:ext uri="{0D108BD9-81ED-4DB2-BD59-A6C34878D82A}">
                    <a16:rowId xmlns:a16="http://schemas.microsoft.com/office/drawing/2014/main" val="1331080254"/>
                  </a:ext>
                </a:extLst>
              </a:tr>
              <a:tr h="1202536">
                <a:tc>
                  <a:txBody>
                    <a:bodyPr/>
                    <a:lstStyle/>
                    <a:p>
                      <a:r>
                        <a:rPr lang="en-GB" sz="1300" dirty="0" smtClean="0"/>
                        <a:t>Receptionists not giving their name</a:t>
                      </a:r>
                      <a:endParaRPr lang="en-GB" sz="1300" dirty="0"/>
                    </a:p>
                  </a:txBody>
                  <a:tcPr/>
                </a:tc>
                <a:tc>
                  <a:txBody>
                    <a:bodyPr/>
                    <a:lstStyle/>
                    <a:p>
                      <a:r>
                        <a:rPr lang="en-GB" sz="1300" dirty="0" smtClean="0"/>
                        <a:t>All staff are informed that they need to provide their 1st name if asked by a patient. Staff normally wear their name badges however, we have a new team and staff badges have been ordered and awaiting delivery. </a:t>
                      </a:r>
                      <a:endParaRPr lang="en-GB" sz="1300" dirty="0"/>
                    </a:p>
                  </a:txBody>
                  <a:tcPr/>
                </a:tc>
                <a:extLst>
                  <a:ext uri="{0D108BD9-81ED-4DB2-BD59-A6C34878D82A}">
                    <a16:rowId xmlns:a16="http://schemas.microsoft.com/office/drawing/2014/main" val="256752083"/>
                  </a:ext>
                </a:extLst>
              </a:tr>
              <a:tr h="370840">
                <a:tc>
                  <a:txBody>
                    <a:bodyPr/>
                    <a:lstStyle/>
                    <a:p>
                      <a:r>
                        <a:rPr lang="en-GB" sz="1300" dirty="0" smtClean="0"/>
                        <a:t>No working equipment in consultation rooms </a:t>
                      </a:r>
                    </a:p>
                    <a:p>
                      <a:endParaRPr lang="en-GB" sz="1300" dirty="0"/>
                    </a:p>
                  </a:txBody>
                  <a:tcPr/>
                </a:tc>
                <a:tc>
                  <a:txBody>
                    <a:bodyPr/>
                    <a:lstStyle/>
                    <a:p>
                      <a:r>
                        <a:rPr lang="en-GB" sz="1300" dirty="0" smtClean="0"/>
                        <a:t>We</a:t>
                      </a:r>
                      <a:r>
                        <a:rPr lang="en-GB" sz="1300" baseline="0" dirty="0" smtClean="0"/>
                        <a:t> have put procedures in place to monitor maintenance/upkeep of equipment on monthly basis. </a:t>
                      </a:r>
                      <a:endParaRPr lang="en-GB" sz="1300" dirty="0"/>
                    </a:p>
                  </a:txBody>
                  <a:tcPr/>
                </a:tc>
                <a:extLst>
                  <a:ext uri="{0D108BD9-81ED-4DB2-BD59-A6C34878D82A}">
                    <a16:rowId xmlns:a16="http://schemas.microsoft.com/office/drawing/2014/main" val="2301343831"/>
                  </a:ext>
                </a:extLst>
              </a:tr>
            </a:tbl>
          </a:graphicData>
        </a:graphic>
      </p:graphicFrame>
      <p:sp>
        <p:nvSpPr>
          <p:cNvPr id="3" name="Slide Number Placeholder 2"/>
          <p:cNvSpPr>
            <a:spLocks noGrp="1"/>
          </p:cNvSpPr>
          <p:nvPr>
            <p:ph type="sldNum" sz="quarter" idx="15"/>
          </p:nvPr>
        </p:nvSpPr>
        <p:spPr/>
        <p:txBody>
          <a:bodyPr/>
          <a:lstStyle/>
          <a:p>
            <a:fld id="{FD139C5F-1D6C-41AA-AA94-DA3CE9DEDF66}" type="slidenum">
              <a:rPr lang="en-GB" smtClean="0"/>
              <a:t>9</a:t>
            </a:fld>
            <a:endParaRPr lang="en-GB" dirty="0"/>
          </a:p>
        </p:txBody>
      </p:sp>
    </p:spTree>
    <p:extLst>
      <p:ext uri="{BB962C8B-B14F-4D97-AF65-F5344CB8AC3E}">
        <p14:creationId xmlns:p14="http://schemas.microsoft.com/office/powerpoint/2010/main" val="15994742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PPG">
      <a:dk1>
        <a:sysClr val="windowText" lastClr="000000"/>
      </a:dk1>
      <a:lt1>
        <a:sysClr val="window" lastClr="FFFFFF"/>
      </a:lt1>
      <a:dk2>
        <a:srgbClr val="676A55"/>
      </a:dk2>
      <a:lt2>
        <a:srgbClr val="EAEBDE"/>
      </a:lt2>
      <a:accent1>
        <a:srgbClr val="9D0596"/>
      </a:accent1>
      <a:accent2>
        <a:srgbClr val="E335CA"/>
      </a:accent2>
      <a:accent3>
        <a:srgbClr val="A391EF"/>
      </a:accent3>
      <a:accent4>
        <a:srgbClr val="27BBE9"/>
      </a:accent4>
      <a:accent5>
        <a:srgbClr val="EFEC7A"/>
      </a:accent5>
      <a:accent6>
        <a:srgbClr val="E8B7B7"/>
      </a:accent6>
      <a:hlink>
        <a:srgbClr val="DB5353"/>
      </a:hlink>
      <a:folHlink>
        <a:srgbClr val="90363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893</TotalTime>
  <Words>1296</Words>
  <Application>Microsoft Office PowerPoint</Application>
  <PresentationFormat>On-screen Show (4:3)</PresentationFormat>
  <Paragraphs>143</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Century Schoolbook</vt:lpstr>
      <vt:lpstr>Wingdings</vt:lpstr>
      <vt:lpstr>Wingdings 2</vt:lpstr>
      <vt:lpstr>Oriel</vt:lpstr>
      <vt:lpstr>EARLS COURT HEALTH &amp; WELLBEING CENTRE  </vt:lpstr>
      <vt:lpstr>Introduction  </vt:lpstr>
      <vt:lpstr>What is a PPG  group of patients, carers and practice staff who meet to discuss practice issues and patient experience to improve the service.  </vt:lpstr>
      <vt:lpstr>Earls Court Health &amp; wellbeing centre’s team </vt:lpstr>
      <vt:lpstr>OUR Vision </vt:lpstr>
      <vt:lpstr>Prescribing pharmacist </vt:lpstr>
      <vt:lpstr>Physician associate</vt:lpstr>
      <vt:lpstr>You Said we DID    </vt:lpstr>
      <vt:lpstr>You Said we DID</vt:lpstr>
      <vt:lpstr>Day in the life of a receptionist  </vt:lpstr>
      <vt:lpstr>          Dr iQ </vt:lpstr>
      <vt:lpstr>Duty Dr triagE</vt:lpstr>
      <vt:lpstr>What you can do to help us? </vt:lpstr>
    </vt:vector>
  </TitlesOfParts>
  <Company>NWLCCCG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Benge</dc:creator>
  <cp:lastModifiedBy>Gpuser</cp:lastModifiedBy>
  <cp:revision>70</cp:revision>
  <cp:lastPrinted>2020-10-30T15:19:16Z</cp:lastPrinted>
  <dcterms:created xsi:type="dcterms:W3CDTF">2020-10-29T15:52:18Z</dcterms:created>
  <dcterms:modified xsi:type="dcterms:W3CDTF">2022-05-11T16:26:04Z</dcterms:modified>
</cp:coreProperties>
</file>