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57" r:id="rId3"/>
    <p:sldId id="259" r:id="rId4"/>
    <p:sldId id="267" r:id="rId5"/>
    <p:sldId id="264" r:id="rId6"/>
    <p:sldId id="262" r:id="rId7"/>
    <p:sldId id="263" r:id="rId8"/>
    <p:sldId id="265" r:id="rId9"/>
    <p:sldId id="266" r:id="rId10"/>
    <p:sldId id="258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26" name="Straight Connector 25"/>
          <p:cNvCxnSpPr/>
          <p:nvPr userDrawn="1"/>
        </p:nvCxnSpPr>
        <p:spPr>
          <a:xfrm flipV="1">
            <a:off x="3875" y="988048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3100219" y="985962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6196561" y="985962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9264352" y="983876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C:\Users\abrjes\AppData\Local\Microsoft\Windows\INetCache\Content.Outlook\JXQ15T3X\NWL-ICS-logo-high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9" y="87479"/>
            <a:ext cx="2233639" cy="744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2421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4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3836" y="6081934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110180" y="6079847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6206524" y="6079847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9274313" y="6077760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78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96754"/>
            <a:ext cx="12192000" cy="3600401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sub-heading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13836" y="6081934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110180" y="6079847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206524" y="6079847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9274313" y="6077760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83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cxnSp>
        <p:nvCxnSpPr>
          <p:cNvPr id="26" name="Straight Connector 25"/>
          <p:cNvCxnSpPr/>
          <p:nvPr userDrawn="1"/>
        </p:nvCxnSpPr>
        <p:spPr>
          <a:xfrm flipV="1">
            <a:off x="3875" y="988048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3100219" y="985962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6196561" y="985962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9264352" y="983876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C:\Users\abrjes\AppData\Local\Microsoft\Windows\INetCache\Content.Outlook\JXQ15T3X\NWL-ICS-logo-high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9" y="87479"/>
            <a:ext cx="2233639" cy="744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8484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4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3836" y="6081934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3110180" y="6079847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6206524" y="6079847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9274313" y="6077760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9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96754"/>
            <a:ext cx="12192000" cy="3600401"/>
          </a:xfrm>
          <a:prstGeom prst="rect">
            <a:avLst/>
          </a:prstGeom>
          <a:solidFill>
            <a:srgbClr val="4B4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sub-heading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13836" y="6081934"/>
            <a:ext cx="2952328" cy="4173"/>
          </a:xfrm>
          <a:prstGeom prst="line">
            <a:avLst/>
          </a:prstGeom>
          <a:ln w="76200">
            <a:solidFill>
              <a:srgbClr val="F9A5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3110180" y="6079847"/>
            <a:ext cx="2952328" cy="4173"/>
          </a:xfrm>
          <a:prstGeom prst="line">
            <a:avLst/>
          </a:prstGeom>
          <a:ln w="76200">
            <a:solidFill>
              <a:srgbClr val="F24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206524" y="6079847"/>
            <a:ext cx="2952328" cy="4173"/>
          </a:xfrm>
          <a:prstGeom prst="line">
            <a:avLst/>
          </a:prstGeom>
          <a:ln w="76200">
            <a:solidFill>
              <a:srgbClr val="853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9274313" y="6077760"/>
            <a:ext cx="2952328" cy="4173"/>
          </a:xfrm>
          <a:prstGeom prst="line">
            <a:avLst/>
          </a:prstGeom>
          <a:ln w="76200">
            <a:solidFill>
              <a:srgbClr val="2A9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40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\\nwlondon.local\NWL\Communications\14. Logos, images and photos\Logos\NWLICS\NWL-ICS-logo-high-res.jpg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3" y="6152907"/>
            <a:ext cx="2000251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69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\\nwlondon.local\NWL\Communications\14. Logos, images and photos\Logos\NWLICS\NWL-ICS-logo-high-res.jpg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3" y="6152907"/>
            <a:ext cx="2000251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041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london/wp-content/uploads/sites/8/2021/12/Good-Practice-Immunisation-Invite-Reminder-Guide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a-guide-to-immunisations-for-babies-up-to-13-months-of-age" TargetMode="External"/><Relationship Id="rId13" Type="http://schemas.openxmlformats.org/officeDocument/2006/relationships/hyperlink" Target="https://www.gov.uk/government/publications/vaccines-and-porcine-gelatine" TargetMode="External"/><Relationship Id="rId3" Type="http://schemas.openxmlformats.org/officeDocument/2006/relationships/hyperlink" Target="https://www.nhs.uk/vaccinations/why-vaccination-is-important-and-the-safest-way-to-protect-yourself/" TargetMode="External"/><Relationship Id="rId7" Type="http://schemas.openxmlformats.org/officeDocument/2006/relationships/hyperlink" Target="https://www.gov.uk/government/collections/immunisation" TargetMode="External"/><Relationship Id="rId12" Type="http://schemas.openxmlformats.org/officeDocument/2006/relationships/hyperlink" Target="https://www.gov.uk/government/publications/what-to-expect-after-vaccinations" TargetMode="External"/><Relationship Id="rId2" Type="http://schemas.openxmlformats.org/officeDocument/2006/relationships/hyperlink" Target="https://www.nhs.uk/vaccinations/nhs-vaccinations-and-when-to-have-the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lthpublications.gov.uk/Home.html" TargetMode="External"/><Relationship Id="rId11" Type="http://schemas.openxmlformats.org/officeDocument/2006/relationships/hyperlink" Target="https://www.gov.uk/government/publications/mmr-vaccination-have-you-had-your-mmr" TargetMode="External"/><Relationship Id="rId5" Type="http://schemas.openxmlformats.org/officeDocument/2006/relationships/hyperlink" Target="https://educationhub.blog.gov.uk/2024/03/22/what-to-do-if-you-think-your-child-has-measles-and-when-to-keep-them-off-school/" TargetMode="External"/><Relationship Id="rId15" Type="http://schemas.openxmlformats.org/officeDocument/2006/relationships/hyperlink" Target="https://www.gov.uk/government/publications/immunisation-information-for-migrants" TargetMode="External"/><Relationship Id="rId10" Type="http://schemas.openxmlformats.org/officeDocument/2006/relationships/hyperlink" Target="https://www.gov.uk/government/publications/pre-school-vaccinations-a-guide-to-vaccinations-from-2-to-5-years" TargetMode="External"/><Relationship Id="rId4" Type="http://schemas.openxmlformats.org/officeDocument/2006/relationships/hyperlink" Target="https://ukhsa.blog.gov.uk/2023/04/24/protecting-your-children-through-vaccination/" TargetMode="External"/><Relationship Id="rId9" Type="http://schemas.openxmlformats.org/officeDocument/2006/relationships/hyperlink" Target="https://www.gov.uk/government/publications/immunisations-between-12-and-13-months-of-age" TargetMode="External"/><Relationship Id="rId14" Type="http://schemas.openxmlformats.org/officeDocument/2006/relationships/hyperlink" Target="https://www.gov.uk/government/publications/use-of-human-and-animal-products-in-vaccin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600" dirty="0" smtClean="0"/>
              <a:t>Childhood Immunisation Processes 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Shena Patel- Local Immunisation Coordinator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Messages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04867"/>
            <a:ext cx="1219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 Messages:</a:t>
            </a:r>
          </a:p>
          <a:p>
            <a:r>
              <a:rPr lang="en-GB" sz="1600" dirty="0"/>
              <a:t>● Childhood infections like measles and whooping cough are </a:t>
            </a:r>
            <a:r>
              <a:rPr lang="en-GB" sz="1600" dirty="0" smtClean="0"/>
              <a:t>rising. If </a:t>
            </a:r>
            <a:r>
              <a:rPr lang="en-GB" sz="1600" dirty="0"/>
              <a:t>your child isn’t vaccinated, they’re not </a:t>
            </a:r>
            <a:r>
              <a:rPr lang="en-GB" sz="1600" dirty="0" smtClean="0"/>
              <a:t>protected. Childhood </a:t>
            </a:r>
            <a:r>
              <a:rPr lang="en-GB" sz="1600" dirty="0"/>
              <a:t>infections can cause serious illness, hospitalisation and </a:t>
            </a:r>
            <a:r>
              <a:rPr lang="en-GB" sz="1600" dirty="0" smtClean="0"/>
              <a:t>life-long disabilities</a:t>
            </a:r>
            <a:r>
              <a:rPr lang="en-GB" sz="1600" dirty="0"/>
              <a:t>.</a:t>
            </a:r>
          </a:p>
          <a:p>
            <a:r>
              <a:rPr lang="en-GB" sz="1600" dirty="0"/>
              <a:t>● Childhood vaccinations give your children the best protection and prevent </a:t>
            </a:r>
            <a:r>
              <a:rPr lang="en-GB" sz="1600" dirty="0" smtClean="0"/>
              <a:t>over 5,000 </a:t>
            </a:r>
            <a:r>
              <a:rPr lang="en-GB" sz="1600" dirty="0"/>
              <a:t>deaths and over 100,000 hospital admissions each year in England. ​</a:t>
            </a:r>
          </a:p>
          <a:p>
            <a:r>
              <a:rPr lang="en-GB" sz="1600" dirty="0" smtClean="0"/>
              <a:t>● </a:t>
            </a:r>
            <a:r>
              <a:rPr lang="en-GB" sz="1600" dirty="0"/>
              <a:t>If you are unsure speak to your GP or visit www.nhs.uk/childhoodvaccinations </a:t>
            </a:r>
            <a:r>
              <a:rPr lang="en-GB" sz="1600" dirty="0" smtClean="0"/>
              <a:t>to find </a:t>
            </a:r>
            <a:r>
              <a:rPr lang="en-GB" sz="1600" dirty="0"/>
              <a:t>out if you should book an appointment for your child. ​</a:t>
            </a:r>
          </a:p>
          <a:p>
            <a:r>
              <a:rPr lang="en-GB" sz="1600" dirty="0"/>
              <a:t>● All </a:t>
            </a:r>
            <a:r>
              <a:rPr lang="en-GB" sz="1600" dirty="0" smtClean="0"/>
              <a:t>childhood </a:t>
            </a:r>
            <a:r>
              <a:rPr lang="en-GB" sz="1600" dirty="0"/>
              <a:t>vaccinations are free. For the full timetable visit the NHS </a:t>
            </a:r>
            <a:r>
              <a:rPr lang="en-GB" sz="1600" dirty="0" smtClean="0"/>
              <a:t>website and </a:t>
            </a:r>
            <a:r>
              <a:rPr lang="en-GB" sz="1600" dirty="0"/>
              <a:t>to see how to get them.​</a:t>
            </a:r>
          </a:p>
          <a:p>
            <a:r>
              <a:rPr lang="en-GB" sz="1600" dirty="0"/>
              <a:t>● All childhood vaccinations offered by the NHS have been used in millions </a:t>
            </a:r>
            <a:r>
              <a:rPr lang="en-GB" sz="1600" dirty="0" smtClean="0"/>
              <a:t>of children </a:t>
            </a:r>
            <a:r>
              <a:rPr lang="en-GB" sz="1600" dirty="0"/>
              <a:t>worldwide and have an excellent safety record.</a:t>
            </a:r>
          </a:p>
          <a:p>
            <a:r>
              <a:rPr lang="en-GB" sz="1600" dirty="0"/>
              <a:t>● All medicines can cause side effects, but all health authorities around the </a:t>
            </a:r>
            <a:r>
              <a:rPr lang="en-GB" sz="1600" dirty="0" smtClean="0"/>
              <a:t>world agree </a:t>
            </a:r>
            <a:r>
              <a:rPr lang="en-GB" sz="1600" dirty="0"/>
              <a:t>that immunisation is the safest way to protect our children’s health.</a:t>
            </a:r>
          </a:p>
        </p:txBody>
      </p:sp>
    </p:spTree>
    <p:extLst>
      <p:ext uri="{BB962C8B-B14F-4D97-AF65-F5344CB8AC3E}">
        <p14:creationId xmlns:p14="http://schemas.microsoft.com/office/powerpoint/2010/main" val="42823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Call and Recall- Optimising Your System </a:t>
            </a:r>
            <a:endParaRPr lang="en-GB" dirty="0"/>
          </a:p>
        </p:txBody>
      </p:sp>
      <p:sp>
        <p:nvSpPr>
          <p:cNvPr id="5" name="AutoShape 2" descr="data:image/png;base64,iVBORw0KGgoAAAANSUhEUgAAAoAAAAFoCAIAAAE/V+2QAAAAAXNSR0IArs4c6QAAAARnQU1BAACxjwv8YQUAAAAJcEhZcwAADsMAAA7DAcdvqGQAAP+lSURBVHhe7P0HcFzHlT6OqvZtbW3t23L57dva2r9ry2/tnzf8tF5ZlmWv12t7HWRZVqCpaCVTEkWRFIMoimImwZwTmAOYSZAgAZIASOScMwYZGAwwg8EAGOQwSJPnfT3nsnlxZzAYAIN8T324OH1ux9t9+nTP7dv91H+tvv2dpXfnDp5ifwui5xDEBT4aXdfVb9n+oCa5shPOmNJ2fotD1dL/zOYMTdsA/PzNorilV8rv5OghR8B//ioFzIfnSv7601iHw7HgfMlLh/MplL7biOs/rEjE9ZtLE+A8l1j/jyuTSE6Yd6wQQcDgFsU5IZjTNcwrxBXfXs1qTwJU49W0Ru5cF6TkvFLfx3ngua2ZYqcrUNsSyUTBtYZRDLFT1dyPhofmCtS2Dvx0Rza/RQVG8wa4kOSgrJpu7pzvX4jr9XTh6TjvMwKPW7i29JhI/o0l8bhSKv4xdeTHlxAX+O8+T+A88P1N6cT81cJYLvSAn2zPwhUaLhYCUHWJhAP6TMy3vhBqGAy6AOInBHNOh1nDmkskF9iF/rgj4U/7knEV4609SZzfer2Q82II4YfSM2sjvcGSgFyJZAx4fmM054XkvSzw2CCEH0o8B+PB/26Pl0hGhJD8eJv0rnSBmTk0vgLfLheYmUMjFDhO0ShpqN5DiGIoSVrac+ujJBKf4AfrpNEKyXtZ4Pf2pyzyzwAzf2cirp8cTf/oSNqqsznLTmWtOpeDWx8fSQvLql9wOHXejoQvz+fM2+5tgQH/yCpiVl8vxHW0j+ClvUkSiRg8NiH58TbpyBqB8Zp4VjzD727JtuBS4s/GqsILGiMKG98/kVms7Vp4Lvu3uxI2BxXjAeXXdvAgniEkP/kFjo5PlmRlEvAwJlFIfrQFPhVeefrhsNA09wr+pjGNscCFNR24BkRV69r6Gtr7x1Dgw7++7v/bW8d+c+sYrr+9BZ6DCR/L3eKJz2EkklucR6Lja9I70wRm9LTpv4+YOuyZnw5aBxzFO0zaEEvZfpMuzAJUHjepLpvVgWYwdcEW+NHcYtesxYO4jge7fnluKgssyc0kYNwFfuaiwIyeNv330fpQVm9dZTbroAO1p3toacu2Zi816hOtpk579tLBvNVGeABTutdUssfE8z1mjL3AHx1+UrdxhY0CNxra/LNjktxMAsZdwyIyDJgFzjtCDWcuYpkwtjFNhuoaW+1A1pLB/DWsYttzbTVXzaYue2MMU++szwb7dczneLDrF14XGCMqgXPS9Uc5VqvNaLKYzFaLxTpgfFLaLdcKHS/dFhzD06YpqWHvCwxqaOsTOIfjYUrJwatxb3198cK9DEE0Etl+eEngnIQmrTxjRib0CVbVRbP2PqthOGuumBsiLT2Vtgp/E/jGaGtTrJXk7Xk2yveYseuX58fSpM9FVAncY/r02MjzREmB0aTRjMW5QdmIqTrNHoQ3oEcGoOUTg5iJcYsxFpjIDuDPa5IUeOMozZLqkpungLZAzIDeK/UeRafV228UODHtHMUPAC41LBS4PsySs5z1UrBMkJNwgjA6HXZD4ynwz45SJqpOmcXgmZsIeF3g0wUC4yW58+9aYKNzaImBB67okKjT6q6woQMDg7EHhiKodsgt/azmq8+ba2+Ya6+byw+zQQiGK7jmrjCiz1NsZsMVGnti9IKr2x7O6wIfzBIYL+lEvsCISFLgKRl47PzFWfcFptmPBwj+HhMJzz6q4h4kgB8XHT5KdUsDDzJLGF3A/PD8oRvvLBIqShtswYAEcwySUCigV21HteMuePjvrXVTsRzDdlrivLqdAwv+VsTQfxLeTlZzDwQelryJaeNjHZ5MeN1Lb04WGAk9LrCU4jUC40KmG/EEbpYwYESt9jeyGiNzSpMKQk+Vre6uz3qyCSuwF4QCwyAhE9p7T4ongbh5u0XZgSFTqJJdI8yovB54TEyBJbmZBIx7tjSOAk8VTUyBh9fhKSehwI3t/V+czXEL8uCeHhf4jy6vHSQgb9OBhAIrG3pwxRS3rrFj1cGQvHJtakHN3ktCefSdA8RIyaXAr26LL6/v+uhIWmZFCxcCltgCAvmfTAorawP+el1ik8EE55ACD0dU4DWH763cf9disZFQTFSqedvZu5h5YB6DF1jwNxX06e3y/+96loF8nQFXrwo8IvGCDQfB3wRTR3u7wA3lQUajMNt70mnZbENmtxabfVNwLZjb2S0kEdOWe2p4EBxOSqnq2hNeB7ng9kgxpR0NDQ2Cw+FYek1pGLSCaex0Nwn1KbFVPHMKT0lX9cx6cA7VfTWt0T+mTtXcDyetL+03WbkH4B9WJN7J0ZssNvAfB5R+GViJdv1XC2O/uTSBL8Z7flvWP3+VwhrPguh3ThX9bBdbU5em7MIVsZFn3L2drYc3yL+3NpXSoiDfWpWkaunvGbCAnxBI3bMeYsffL2fLews0rMcWywm/2pcrkXiDb69OlkgQD1W7GC8ezJNIJgqc44VUaJ32yil59WgBGFqDSUK0+UWXysBcSNLhClBj7ugzoyTwczRKQ3JaGkqLqAkUg9gJ+qcv2RMB85v9eVElbXQLYfnaVB9D4v7LT2IkEgm+sSReIhED+cb1bxe7X02Ku1w5xQ+CMGhmXQPBcyrjgtQ968Fa1VwiucBDCcNgWnTFgfkQru/sTZLICe+KlqEKUQwlyfoab/DR6SyJhMPDLTGEtJ00coG9x2vb2bPgEKIYSpKsTA6EtJ0kN2nvaTSvDqcP+bJJSyBEMZQkjY3DdTnoqPDe8QyJRAwhbSd5VeAFh9OAP+1Nfn1X4it+8V+czSH5R4fT3t6bzCXv7U/+077kPx9Ko7tCFENJkpUJwtlYldgppO2kydZhcT6GA2p75ZX8qkZDSmVrfm0Hcg9cS1Hj1o82RKtb+64mq3+7K+FMbLU4lAcIaTtpOhbY5xDSdtLoCszfkrmF4Gl601gKfDK8okDVXtNkOBXO3g+eDKsYbYE7OjqEtaDORaTEP5GMcmUpF3rmgebm5slu0kRNTU38fU9LmrU+zKIJsuBavMOUs9yYt8pYe91My9MAMLTuMPvzQXXguN4kqtXqqS/wZGK6FLg101p2wNRdYaP3o4rNRlrvUXaQVSzxPoEPCtzWM5ZfkmdMDS89mSlwLoSuS+C8IEmBa28Imlm611Sw3lh9njktBoc+ka3H6dfZe2tt0OSy/Sbuc2wYYw2nFgjfdlitNtvQ1Xh27xbnzYwaDs3SCpzDseditKq+dZ3/A8HtpE+OertOjQpsM7OFVt2VrPZqrprRUWtus+UP1D/zxcJQb8gHW3ygyWOpYaPZzdvD0ZK4hqln8gBtiLAIZESfbiFeyDSuTmtNQN6GK24WoHlDXjVp5/JxjvIjYymtBN4WuG+AvUr2IUkKrE9gnRMGHh2FnpaVjR/jquHxkLjAk7ayFJgWBQbQS2Gwkb10kIaQvWobDBL6qo58W5GfKWsJW1ZKJgpA95a70oggmkCnbi8ahDfFFuYZRqs9j41eqNtzxXQp8KTBfYEzK1tp9uMBglcnSW654kKUUvD6mFxrmFbl0UcBpk5mgcRjDJuJGTDIje3sVpEfq0D6sA1zD4RCrdLC1KzF0uV5Yngq8ClRjmmNqHiVqeDVSVxIoIA0cyR+xAJPGqagSdPKUsOLG8T5gH6ilnBtjGKKqnvE6hnVBc3U3rdgsMl9jhPTQocx++U8Od1Oj/obhgjxOHBFM8aV/GMujW6P7tLaXFfM2k4LM02JhDBlBe7u7ha4yaX29vapKfAUklBgvpQUWHnuCe9hAszpVb8h79Bc0djeL3idBvSkht9bf/nVL87+af2lImXD8n131h57gMntm7uThNsi6jdaBM5J4rLdSlavu5S/4HDqx0fTufAVv/ipWlz649PFT62JDytr+399Ff9ve9hnkkOatHj6vulEGK7iAkdnCr9peCgw8Nq2eFpWyl8go8CC10mnH58qxvWp1XF/sy4BJWe8Uz4sua1hCVGpPGDe9kkqMC0o3bZla0cH2CGLSzmxAidXdZHDlWi1p2TNp0Ir7OZAq09BH1+sXBWoWnxVabOzlaKQ0MrTmNIO9u8xJVYICSmVSh7JJNPc2yJursFtBbOaXxBNS01JAoZWgAJ8Kejz25jN+tVeb1ck0pI9Hs8YQBlzBeSn4rQSIcc3lyY85zfCvprAo6LW4eLnmH+c7Uk5kzBcBf/98kTakzSpskPfzfbYFFfwFzcqiQfECwY5aInmhrvKlw6xvVBfOJCHOHkFfxxQSt6QBOR8EeI/fZncM2ARbwr6vbWp4iWX8Cx2Ug75YsmXDucj2zxpNMoXD7LUUcEExIwY+BpZ8k88IG55rus8qSCS1dQzAHIXPcvhtoJNFttffCSoxfYHNbgqtAZc0fy5kOvNsmsVuP58dw6upIt0tdjsuKIDf34b268WHmh7YYqQoiIVlIBuUcfw/U3p3P+C8yXvnCoC/9efxm4JUeH63a9T4UROoJ3vny2mDXDhh4IA64KU846xTnXDHSVKRDF/fbsK13dPs6jQl/zt4ji+7zHtB0x6TwERFe5SQF4WSQamNdxWMMaEeGR4cFQwXMUVTFt8E4+6pJ4N9YHyiyuYPCy8KPTGByPUf/c5W7cFnnpmYuiuGHSLX1ExXwayXwy5EKEg4U6eHG3aTMLQAvalFW+mXE7Xrn429SEnheKghgX5iuus4aLRAOSZl0WSgWmNad5F8x2nxwb6lGIMoEYzGyDb4FkOdDIyzWIabwVLfrWaHAhpe0GS1bSzG0KZh5LPKvjso6o1Abl/2Bp3NqJq1bmcfXdK5m1PuB5f88nR9Ff84k+GV3x+MuudvcmXYqrXBORlVLSA+ep87oNM7YubYk+EVnx2PBNh4xVNHx1hy+g/889ILNKDz6lq3Xq9sEDVjrA8LSHtkah/02XJIwAWX8hdeC7b727J8xujV10tuJ1RN+9gCuRLAnJTK1pPx7Cl5tVNht/uSoCfKEXT2VjV4YeVOTXtCHg1WQ3/fzyUCj/n4lT/szWuWNtF0fpHKhEkorCRnITcmg6KHAF33SsD897xDPjZFlxKHzogFOThBY1ICMEpb+QfPpEQks5StUMCnIxW4orgSLq5e1Cy1h8Qij2UxlvBicX6BEXTWLA5USrxDsXqIb/3eqbf74iQPIXZihe2TUwFj5nsZ6Zg45I5SOOt4EX+GWPEwTSpxDusu8R+9fSS3vVPl7T02YrXD6cKZR5K46pg8bkPl2NUsQWNQHBa3cbLBVuuFSaXNO+6XbzwWHpEri6lpHn+zsTQTC18JhY1wTzHFTKfaWUtO24WXY1TvbotPq2sOblED6v80eHU8Oz6gGjlhsv5224UwQqEZtaLv9fl75etxbUEe3MnQ8+Qd+19H+4XP4KKhh5cYTVhR8HA8v14Uwyc93N1ZJVhemHnfrg+aoHzu1x4m384FbyyyQDLB5sHg8otH4LAFkKibu2j4PQB4BtH0nCFk7yR2YY3WFlcUypaIUQqMPYIiCAIi8iRNORwwiRTDDDw8AB+5ZV8OBEJMoZxA+UE0dJQQAyh2ENpXBWs7xzgD30yISTvBUkewYQCVSKRAD/aIBwBNM7PR72BUOahNGU2eAyHYIyBJI9gdkMo81CaukHWL64LnEwTSRNYweLFxW4RldcgkXBM0CEvdrvdYDD0zA3q7e212WxTWcEeMEEV3NTUNCXno0wJdv3y3JQtFWY0jkNsxky8gk0ddr7DsXXAYWxj2ztX+JuyFg9a+h3aEAt43KIl5/lrjLRje+FG57r1RU8k9MlNwTr2RQ1fw96rtuWuNJo6WZwkmRLM2Qoeyybl2Z8LTM4K999aDCefQkxZBedXtxfVsp8bl58Z5TEC4yZewbowi3iP8rKDJtK/urtMCGfxDvYZtuoS++QJkkp/M4Iothg1tyy0d3vVabMqgCko4oGETvcC6LCv6YDJq+B4RVPzcDszi+hAcKl16Ma2PidewfyTRQCV2lM15HMXqmx01KV72SeOw534wiNpTn4SGyD+xHGcH+uPB7t+MWEVnFLaXD10n+bPdt5aeSD4YUppdqlm4babqMaDV+OUdS0f+93oGzDtuxS75uj911dfEHw7afUFthumb2nMXbQrfPIp/oRiQipYcqCYhMQHinmpqmV1ncoG58dbV9lXGd6Q5CgUMbEKdh4FQxtkEOiwE2gtNK9XYzN1sRPazAbnZ6sd9tZMQTtxty3XWnnCZDE4qi+Yc50fCjZGW4u3m8y9jpqr5tJ9JvKPURt17FOLCdRgTluuF5rc7RzvgR5kanWiI9jGQJ4reErO+pkS7Prl+ckeZK2/nG+2Sus7R9lW1zKuGpXQCBrs7KKLdz75VJyOOgKgow2RFl24cAgfpkPqGxY6vWiw1V5xjAXpq7NrAi0YhWEKlL3UCA/QdcRAO4rkrDTSGVaSOKHl6NLNj4+ro6ig7n1aO/UlZM7pw/ba60LvYulj3RwbBywe7CweMkqoPMF2O0Bw8BgBYAxBUSHz3M+UT5Mm6hR5byp4LmBCumhFpW7BlmsHrsQKbg/kRQUv3HZjg39ofsWTfY28Ic8V7HqyEeSmTnt1ADtMLvcLY4W/GVqIoTXkBpX7j8lnBHxdwaM9DHC05HX8Iw2yRtbg0f5qwSfBBP6rSME6n/36MYZR25ytYDbIqnf5oUPnPDK07ABjUGG4Ql4XzLaWZB6c27tAWOlvpp8n6ccQPPcKfxP8Z33Gjk+lDZLgh5icZSxydAyKraymyU4XbWP+y/abaPcZ2mujYL2REgLKDwkxU3CM2zGZhoTnkLyNiNFVsK69P7+63RNydFKJC4S43JHEpyvy0rQSiQSFNcJiPM8VTKNosc65/tDB92DjoDOOR8Q4f7DMW2304c/XoxtFi3dYau0efJijK9V0Jhfrr8apWroGcVU19oRn199MrIWHpBJ9UIomNEtbWd/NQwFCXES/uOFYEC7gPy5wP6ceVt5KVp+PVIK5l153N1UDIZrX3VQ1IlfrezGPguRSjPJ2slrb2ncjoYYCXgircLx1D7CvZp8SuaUpHGSJZ97suHPRRjq0eZRnjGEDvNGNott6jKhCTziaLZW4QIiLaOgBgRKfbhBbK5UMRU0TO0DGM7kdZNE2e8Y2O+YqDREWetzga6+ZMV/C/ARzJHSh5QdNA3o7eR5sZn4sfY72fPbDSN4qI6ZMkEwr+HqaNNxZnsPRaI+8jPXqqDXPNIUaPPnw9Q8d467gplb2k2RPH5u3FFbWH7wadzwwab3/gy8OBq8+HHIrOl/X3BmVXp5dws4ANVvYCXkgvzOPItLK1xy5T07PxDW4V/OkV7QOOPLXGGnoy36CcG4OCj2GJW7Ps0FZcRdOkqgustfGmEdpAi3QWlWAmX7UBOCN7naV2SA31NjoB43BFnuv2kbDYNyClcVYqWQX2+hN99BCv5yob7BfVzAcI2+1182VJ0TG2JklJKTYMoqOegp+yRpCLhV8J6bgYUqpzW4/H5K++0LU5VD2MrGgst5udzQ0d6EiE3KVey5Gf3ko5HxI2tm7afsuxdyIyF247SYF94bmmAb7toseLY22i/bF4b12u91kMhnnBqGkKK93FXwq377L178sjrKC7c9eFDiZRkNDKngMh+162iqt/8nLQTc0tIIlS9sl4EcUuz2PjDCFG8xNZ/JUwVtOPxS44YlXsPg0bavVFhSdfysyb/HOW4LIZUfAUVWwN5ibFfzj0+w1+R8vKCIr29v6zNrOwRhlx/44zVNrhO8/hq1gTWP710fvo6qa2w1Gk6W7d6Ba2/qndZdaOntfXnFa8CSqYF1bv9li84Aejwotqa1Xt8UXqzte35kIvL0n6fdb4gKiq9PKmtcE5L25KzGpWP/SllhJkLlZwRdym7fHqt2CPEzdIGso6Tv7396bPGb8+ZD7b+skpNfrdTqd4Jje9Nx/PvMv3/kOmM8XL96/d++//Z/vZWZkBFy4UFRU1GvoXb92XeCNGws++IA8g+DhblBQVWXlymXLU1NTLwUIQxahgg2D1r2PtC0Gc0Rxx5Z76ly1oUTHXsKDiS/vxN1NIerLqXowd3Jas2t6INzzUBuuaIfEZndEFLWTN9w6m9gIEa4ITh6C81qNFtug81iPTFUP/O8Kr0M8CAJviRVd8FDfYQR/Lb0ZQoRCZnaGsSOJte2DmrZBEkICYNaEvF1J0yMg5BQtmFRlN88evBEDCeWQ/ADEUH7AUJwkpNxC/qioHY8CPAs2w4ntsiNjFmPunRk91yB1y5hlkLqdoD37vrWK7TLH+nHn7ox0i7AlRAX5N5cm0IaUYtCmh+MHpctBW0u6xb+vZ1/BSIQcXwZW7gwVtq7kcLsrMCL52a5siUTsnJGQup14ekM652mHT7d4dkuGeDteAlWwvtuYpuwiyV9+EvNXC4e0j8YutqU6bQb5woE82jmSdn8ELqU0lDeyrwszVF3fXp2MDByMYIN+uotWdTBCg3ET33F00aUyYoB/WJHIk/7e2lRK6OOAUoDvnooYegYs3L94h2B4RpP9x5VJlAqcEUVt/GlAPvO2OJS6H+N2th5XFA/XICcvxtIr5RIJB1UwbcVMG7bSTsti4PHxCgPw9BFKXE+4Sx4uJuv+4qOY5Eo2+uV3USViJ0bauD7ZoVq0C/QbJxSQUAWTBPjVvlzEIN5Wmt8CeMyUCjmpIDMSUrcMEXhlz2BI3TJmGaTux+AWkYC2XKDpEUtcwds7+sCfbGcbZ3sA3zLaFd/9OvXDc2xLalf43VdJJLDfnO/oM3NeAjLAz2zOEAtdQXuFzypI3U7Qo/+7zxMw2qQBJyR8ePyNJfE0wIFh++qW8ERgzHiFEUNXPhQiBu0GYx8ww1XwmYR6DHzA4C5aCUbyGNrArPJxE4bTlCWeBzH/t4vjYLN/uYdtP//+2WJuehFbQR1roKhCih/DN3gG886pov2P1OQHV4DMM4aQP9+d8/y2LNh4cSqSDEx3SN1OiOcVVK8oPK9gwre+EDa6x5UzdEsi4U5+F1dxBWvaBgj8LjE8aVzhn67kpCtqAsxPd2T/bCeb3oCf71/IN6rn3oANd1j7u57OIqE93TG2Eu8QTwBPR8mIN60XZwNXzuBKTWFaQ+p2gnJP5yUU10srmO7iEfCickbsoc3AXh+JJQB/+sNpcHBu87+uSwODiZD4yUYWs/G8pIJRQzwSaCF41zrjQFluZjSBobtQaOoVuGc6dgLOd884DxBzCsHQCSxiCb9KjgOYjpC6H4OaMLpHsdAD/n09qxVX8AOL0Fz41TPQx2IeBUbcZ3jOydMbpdFieo0rrxUOihmg/lkCfoIA/YDDnXQ0gDeHL007SN3TCbwyxgYy9nMdUreMWQapW8YsA6yUTLOY5Aqe5SRX8CyncVXwa9tGOO58IjDP6w3Bu3qNkh2VZzGau9yfLD+uCuYP/XpCDa5v7k7iEjE2XS0ghh+NczFaSQzA17InFuu50AP+sGXYz38ltD+YbYY/HD46nfXxGXaGzXjw7Hq2jzudncOxOaiY889vjEZC3CkGyV/am0ROOtGHy0eLfcHuj7LwTQW/vDUuIFq553Yx+Bc3xZ4Kr/zD1ridt4qyq1pf2RZ/9H55QHR1ZJ7uT/uSo/Ib3tuf8opfPPz/+VDqyfCKI/fK0sqaV1/ILdF0fn0xd/7ORESy5VrhijPZ0fkNb+xK/OJsDppOvqqd0vK+glFm8SOgc4foZAVlk8E/UgkJncRwP0cXXdRERxXdz9VVNbITFH6wLoqOQqpp7qUYdt0rg/8oRRPtz1+s7frRhuhLibWrrhbQUQqLL+SCyVK1LzyXnVzeAj/N3YN0ONLL+5PhPBGlvJ6qgf+mrgHIryar4ZPv9k95I/9U30j6h+ujkEPyicjJs+sZTRNbwRJ4+MBk/BhzBXsG16QJAj/NY8zwnMMJqWCrzS45tcpbjPk4LUWTkLYXpNPpJE9hFkOrdb/Z1LgqWKbpT1NUwRO7a7BMT2iKKjir0VHN1tHJNNE0rgq+lVRLx82NGsczpRKvYR+N9ksM1SyGUGAXGlcFS8a3kwPMsoTkR6JDDxSSp4BZKTEYkQ53FNlzzqkth+uslB9bB+y5X855V4xqRktR0UzJLSQZk+Dgfbb2wZV8U8GYFx0ILn17T9KJsIqsytacqjY4N10toJ+6dt8u/vBg6qNc3d1UDWa90MJPjqbHFDTCG+7SjyRBKer5OxI+OJCSUdECZ0pJc2ppMzy8tTtpkX864oSQgAoWzi5MLh5ycGGztM/fF5QreQp0IODtjDrMKTG/hLO0vptuYfobqWBT4R9vivn1zgRMPTGxQYPArBRXOn8Q1/dPZCg0nZiVUvvAPBVCMJiV0sz1jSNpNCEGaEYLJ3mmeTbCUi0iIAVB0rk1HYgqpaIV/j9x/vxCZyxuDy5BZhAEuf2vzTF0qCJaGLyBEWPC58Fv7EqcvzPx4yPpr+9KXHEmG5Jlp7NwjcpvoN8uFhxOxRU8fKKSSjWdCw6lztuR8O7+FMgvx1Sjlby6LR7Vv+pcNm7Bz8qz2a9tj4dQ/BuZ9xrszTx4zfVCiUSM4SavSwKkTceH+OX2eImEw4MST+oPHROK9ZfyheRHolH90OE9+A9bowL/JXKCMCEVPHbqNQnMRJJvK/hCfM2e+2WVjT2o4B9tiEb3jn5y/uFU6vOhdr/dlbDa2R+gS5ccAE89wcloZWieDjz6ZASkW77CXKzgE2EFkqcwi3EwxH3HNpsruL+//8cbpA9iVuL5DZF9fe7PvZiaCrb/9KrDKv+aNRk0gRVM2ziPDUIUMo2bJqmCA6KUxNxKVp95JAijCxqJORdRRQyHEIWvaXBwUDhcdw6QycTs4CRV8I2Emohc3YNMbWhW/fWEGtrHvbbJEJymAQpUHWLPgBCFr6m2QHvst7f8H+PYb5wA4wSXSyB4E/kcFSSxESR+CMP5cZVI5K63AJR3Yg+IltTZqCBE4WtCBUv23J3FQHmtVuvUDLKmiqiCxeetcOStZnvyF21lO24TT3tz56400jErBM0tiz7BWrSNeaDj05rihfM6cpYbK4+zA1N0YeysFjqihY44nBKgvHO0gt2i/LCpwt+k2GTMWcb4kt2m0r2m7kqb2SDsDW/qshtUNmOrvXi7UN90il3dXQudf5PvPBacjk1h10Xs4AeEIs+TD5RXruDZDJRXruDZDJR36io4gu2jNvk0XAVTv4oe1TrggNHlcvS61kGHJpAdbEaSsgMmxWajuceevXSwyM800GgnCXy259nEhyNNOVDeqangjw6zjelauwdDM0d36uT4qbagHiXH8Kds/5NxE5x0RQWjdvmxZxgf8WPo4MSYq+o0qz8aiAGw2YUbhaEZHTpHJ9pNE6C8k1rBFfVdqWXNgkNEK89mC9zEE1XwHAHKO0kV/PkpdkCOZ+rpN+8J8vYQ9zETVXB3hXCKEQEqC93lTglqr42glJ3FNjpgElCeYZ6nySloKO/EVnBUfkNDm/svojzQ5qsFNtrAewKIa7DEWNJ8Br20JojJdY+eTJRzVxjJKmOC1JxsHdCzaQ+sr+6h4KcxmjUONus9YUY8sMeoYDjh3/WQy8kEyjtRFfzpsSFn8GQWs/1vFmy9vuX0w6V7gvLKtRuOh/3soyOf7by13j907bEH64+H6tt6LKLT39t7jNfiagSH78hXXXTFMVNLilfnkU4hUF4fV/DVOBUqRnCIiB1HZUb12bp7B53/hZWvVmeNQmI0W+DHKZNSQJRywGhxNLHNZ8dPsg0eF7VB7eK9UrvefqEdGPoGs0vYkQnD0cKhncE4iSq4yE9qIwvWG9WBFlhT8HS0cJ/WTucbNjyyoBOmI0ltZgcmVIPNdmMHO6oUEthy8oZ5FDGGalv1BTMZ46kFyjtRXfSSE2yzOFdase8OroWV9eU1TQ8Si45cTyipblxz5B7dFVNhTTsgOHxHbjUYlrI+1NKrZrWbtWQQhjbvS6Ol14GxGHnoqbLRUAs+UcEA+0X68bgMTQHV3FVm4/7z1xpL9z2Zhk0VUN6JHWT1Gy0HgksFh9c0XOPwCcld9ITQ7tvFwsk2w1NCUZNKcoL0BBBVsPa+RTxNgvpynkM8ceIzJUufcJKsK1QXh/TJbuOcZKC8k1TBRH2DlqMPygWHiBb5ZwjcxJOgwYsGJSemPzni13lSL2oLFczbAR3la2yzl+41qQLM9BIp//GRwwT4pxOFyw4KMUvjDGBxAuZuO+/AS3aZ7DYHQFNn2AJksiHCYrcKLQmxtefaDCobZmsQkmcYeEu/AzMxSx+zDjwqh91BczYCoprUCuYUEK3s6jWdCKuQnmY48eSTLlp1yezpRH1ndU4HoLxTU8FTSLINnuXktoLrwyzo7jqLbarLZjCAJwWdOUB5fVzB33nFb9neoDVHvTpO3xt66+uLCbnKX33qL7jHTcNpcO5KY+0NM+oYfnKWD8LCVZ2c+onsOIGyyBo8qNhirDpldguJzxkHlNenFTwTPlTw3gZX+o+xgot3CN278twIMdQFe5pK5awY7ysplNenFTxhr4B8SFTBpk67YvOQx8cW12H2stdEKzfKDpgwMxG/ccIkBx14r0aYltD7pSI/E58UGVvZ75Qle0y0OARMV5nwwxaAORXi1D1kP4TRjAgpYladtWTQOuhoTmZzG0x+BppZJABipgj58hKeQ3J6A5R3jlZw/ldDahejKlz5o6QqxLTStZfO/YL5Ud+y0HtAtAZUPN2iSKCUpMFgMJnG8I3u5ixnAdEaMMUSZq6LBtU3zYhBc8tCrS1vlRGjPPqFhOQITk5ae8tz6CVQXt9VcE2X4+pEvq4/W+iT+L3vomcBUN5RVHB+dfs44eHXyurGHonnMUCIyyNRBUM5tCL75/a1vPinSnTO/AcjQOIfw2/Om3uEPlYC3uV6RvZS1lHTL2XjB8o7igqWfFoyBhidZ7G7pYc59WKfp0T85ZhqznuGEJdHGk6DzQZ7T5VgMmEmUWfsZ8UEK9VrY7RVF25pjLGikgjokGFWcQudJzzz4IMtdvAUCn7oCwn4ac9lK+ab4qwIpb1vaUmzKraYkERvLQtl6mARggEgRAXzpHvVdrLfdHdUQHnHWMHNXQOBSbW6tr4LUcr0spbbyeqAaGVDe//1+Brcza5qrW/rC0ysrazv5h8SAtIKXhAu4N3Q8MRa8hOZp7scW40YNM2Gqvru8Jz6uMJGtd5w9lHV2YiqmILG85HK5s6B6IKG8Oz6cm1XYW3HuUjhy0THG/ccbzkxPE2TLpreLhNgbvsbmFMT5KYjETCmnz9R3rFr8KnwIXoGp1teDG80mIdF5E94JyO+RYzgfCwX4vJIsg0ellSNPSOgwUUyFB6W0jW290s8S6E3SCUuEOLySG4r2GxwQIcwlEUHC6ehxoZeekBv7yi0oXuEs/wgs6DoPGuvmcFYDA7wrRnWrnLWwbZmsq6b1gtMK6C8o6jgkWn6TZNMQcmmG/FiNK6/InkKQHuu1WZ0YNaLThJzFVQtzWUBVDDMZ5/WXnOVWWVTl70xylrhz8wn+YH/5iTGU+OYVsATmOUV3PvGDoF7THIXPQ6aORVM35uIQSvXxW/LxeDr2r1ExdEng97hfvJEx46rJGYamRPQN+AqWSgyKqC806uCe/uN0RkVNyNyDf3GTSfC88q1ZTVNGUXqfZdj916MqdI0X7iXfj4kPaVA1WUYCIlTBEbmxmVXfbbz1uVQ919ODFfB6kCza52pb7Cl6qX7TMXbTfx1Ycku9okw9yNGzkpjX51dE8iGvuix0UXzONlkqcues5wtvaOeHDXXEGmhhgWjTt4wNcpdYVQFmGllCIbT5I3ugu/XMcOPWZM4S94D5ZW7aN8A1SCRjAjxLy0TBJTX6wrewb4HHB296Wk+Ohz19A7WNrRvPBHW3t3X2No9aDKfCko5H5L23sYruPvV4XvXwrNP3E4Gf/RGwtng1AGjGUJnUDfkroLl74Pd0mRVsG/JtYLnGnm9y85sqWCLxWKcMwT1RZFlDZ7lNEMq+KWgMQzi5AoGDangL85mf3E2xxVrD6VJJBxCSFcaTQUPmqySXb9Hi3nb3ZxYKVcwaEgFP/6u0xf0o8sC4wVJamtsEOISkVzBIDcVfPBqXGxW5Wc7b2Gi0jdgen/jFbvdvvX0Q5PZ4n8zsVrbeuBKHK4UhMjixd7A6eUtAudCkqriqGk0vH8g5V5G3dKTmfN3Jn55PvdybHVAVLXEG0E4qUOE3te2CgnMXnpqVWxYWdv392W+cCr/qa/iwW+NrKlofrJ3tHsNTlfUEuMliSt44bYbn/jd+Nq5OrpU1UhCUFrlkDYhJklVjQ1CXHOMNjs3pOo1sQHziTSd1VmDT61+cn7nsF10marJbLEaHn+pDdp0MlzgXEhcwdvPRbR3sQ/yL4SkV2mebKszKg3+/FTWthsK4gOiBZWFoV1/KZ94VwhxzT36t93C13vQ5t+dyHtqZQw5iYat4JB4RVKu8sPN1/oHTe9tuGI0Wd5cEwB5e5ebreNRwWaLzTNGVcEvbYl9b3/K2ot50fkN9zPqDtwtLaxp//2W2MMhpaFZ2lvJ6s3XCiVBhLjmGG2PVUsRU4urcNtDBU8mzR9aVWODENcco66uLoFzkqq6WuAe05AKnkL64lz223uTx4ykYr0QkUd68OBBRESE4Jje9KNnfvDxnxf8y3e+S9vTdHd14xoeGlpcVLRm9Vfnz55z+nK88Ktfw88Lv/4N+JdeeDE1JUWv1y/44AO6C2IV3Ng5ZGuc4Fw3oyH/WJ3AjUSj2uUKng2DbIAAiizuwHXZ9eorafqEcnZO3eKryuU3qrfcU/vd1zi9sKxuChH6n+QqofFK8hZTyuJxzTD8R0dHzzsg/GiTWMGC87JTEhZR5nPVBoGbycQqGI84OK912XXlnofas4ls3Iuylej6cH1U1I4HodT3Z9f0ZKp64BNy8PHlnbgFycYQdfeABc6dYXW7wutwCw2O6hixwT+w95EWgpzannBFO8Vf0zIAHh703SbygFQgxF3EQ/mBf/AA/F9Lb4aQsooraNBsQygAkWQ584NbZqud8oaocEUS5B+pI35Kpa5tkPJDPuEBJYIfJIHi3MlpRYR4FEi3xWB2JjWz6anvLL371IJoGTJkzEjICixDxgzGbFXgf1yZJJHMYvzFRzESiYy5Au8VWBhzO/mraY0kwfXvPk8ob+z9y09YGyJJcmUnrmKQ5Kc7ss8l1pPkrxbGZtV0Ez8iFFqD2Pmrfbl//Wms2EnMN5cmcF7TNkAMQKn/7eI4XH++OwdX5PaZzRl099ktmbj19MZ0ukvK8I0l8XSXvH1/E7v7s13ZJPznr1Jw/ZtFcTw5RAKQEA+BPNCV7vIOBTz8/Pv6NHJymCw2YvBkiHEtJneipC8dygeDgjy/LevLwEpIEC0kVEyeVQAB/355IphvfZHUM2DhuXIbIYHXIFUo8owMk2dxWXhUYP7py2TiAXoskuRkTAhGpcC49pusuJICL7xYivZNcpudtdqXjxSAH06B89Q9YiEBwt1htcRDUREbJ+6HK/CH54pJl4CLyTo4SfEIP9medTiS/RgF3lWBPw4oRTMFw2MWd0PIPDyAobRIJcB09Vtw5bGRZ7pC5ZZdKyf5u6eLkB9KiMdPTEhus9jJ71LqhFePFqAs3OlaTLETV/+YOlzfOK5AkcFQbqmAvJi6zkFc6W5USRspFRVnuAg5UBDkE1VDvQnPs9uy4IqyAGAkNULJyZhAjFaBAbRm3vgg/NVe1jLeP8u2zyBhYkUH/AC/2S8YKK7SpQ29HX1m1Ot8/8I2g7mgrmfQbPve2lS6OxygKhQhePQg9/Obub1Cx4HI8zQ9/7AiUd9tpC4AcvJMGIMCww4jZlVzPwAnj4084wrTl1LVmVPbjWGF3z1VXFl7S4+JEoK2EEOe05RdacpOZBtDFS4ExAoMbH9QgxSREKKFU1JMiZPrG2KLKW0/k1DvqsCUZzwTqCjySQoM/zTwGS5CAq8vAs+z27K8cUKhaum/ldV0N0cPJ68R8uD9OEvGWCD/iCVjbIguaXt2izANkTFlkBVYhowZDO8VGINGjIg4iX/z4OAjWM6MGQgu/v0DPEv1MR2MUPNbowLC8pGzZBDrARjnO5MVCINGiQcO3L2QxGaVAAaTAckN/NZwQBDX37TmHy+EXCIcEQiCkTwYzF3Bv3umSHx3VMCQHjH0GtlKiS0hKsldV2BojfJKhDImHKOaA2O6JZZgfogKDi1gy2DDClsg8aDAcGIGhebF5WA4UfBl1yoEt5NcFZh4MDR5y1OzTZPoh6v9j5hKlzeyZTfadvbVM/msbOrDDBDM89vYr8RgRqvA8AnizoUX2RFBYFBGat9E6OAw4RQcj1PnaWHa7xSznBMDol+8waB0mFWCORGrLa5nk/D5/oICE8Ppua2sFFAVlAs6AwkYSDggeahgi+mgvdTnIkVK/Z1TTJ/B0IzXbRIUCdDmXKjEOyNMpPldMJuCq3eHsY8idobWYEq89OqTU1bgwbVewHh4AjLGjlEpcEJFh1jy1a0qqgYiSDwosHiZImkmZ5Kdv3mS5Hq6oFT8LoErMKwBGHovAoYTqTQYcaji+idHHUr0ljMEGBwx0ED5LWfoJ2VZF6Qkp7iMYELy2C+0YHi0nOfMl4FsHz5+F5pDDOUZjxc8CM1aol08CLpLMFwH8FTplhiQQ6/ANHaxDoWEGSq2dpTuulVg8iYBWXK6iwqEEiZVdnBLSzqJXgy85Glw4vXi4QnIGDu8V2B6w8nphQN5ZHAwvEQfDAZ+hlNgMi89A0IfTO2VM1yB3zqpcN4XSKyK4CEh/kxCPfH38p58A6PUM0OUUsWiIoJT4JyZlOgSZ7yBuPcB0RtRKiMn8lnbOsCduErS8qDAiy6VgSH65tIEt9oFhhRYnB0aWYgBIfogznOiF8UPnCMmUGkD690gcavATi8C8XdO5CRe18mGOURw8vyDd60XMB6egIyxQ/4Ra8yQdFKTBkyYkS6sH3Wg6EklHiYOSG7x5TKJUMZUQlZgGTJmMGQFliFjBkNWYBkyZjAwq5FJJplmKMkKLJNMM5imUoEzyls+OpL258OzHCtOZ3X2suUrMsnkc5pKBZbsSzeL8YctQ16h+4SOhBY/szZSxuzD4dAioY69oGmkwG/uSboQpXxtW3xSsT61rDmltDkgWgn5mUdVL26KXXk2Gxa7sLbjte0Jr22Pv5uq+epCbkFNe1pZM4K84hd/MLg0q7K1RNNZWNP++s7EZaezlp7MhHORf8btZPXHR9L9rhf+fnNsUW3n5yezglLUq87lKGo7SjWdD3PqFx/POHqvXKnrya1qQ2wJiqbqxp6bibVg/nwoNU7RhGzM256QUdGy7lL+W3uSsqtaMyta9gWVNHUMrAlgu6MiPzlVrcj5wxzd9fgaXigCFFiyb7UludhaXCuGvblzCHr6hcfkjvo+3L8vKFdS8WJ8cCKTmOWX8jbdLn5pb9KJKCWchx9WPr8x+qPTWWuuF95I1UByNlaF6+prBbi+dzxjSUAu8L/b43+wLup0TPXFxNqD4RXw/I5/ut/dEnjec78MPnlAukI472DK5qDiXffKyPP1VA14iTfOLDqfA/9IZV2gguRnYqtXXS1AxlZfL8Qt8oao/uSfUa03gM9StZMQufrdnsSfbokl5/9sjUOGEXDh2WyeImL40Ybo59ZHwZmpbMP1Xk494t8XWg4e8I9U8iALz2WjsHgsFOGxiCoUmT83JAch9yx+LFTqdTcVCIhHdyujDj6RmY/PZNMDh2fKvDirxHvAvuA8oZq9oGmkwNCQd/en4Dp/ZyKUBMzbe5JI/sbuRFyhY9BM8vzO3mTwb+wSnACcBMY/llM8iHbhsXRES7fm7YAkmXjBvzMgj+1PiHxXInqKP+1j3jjgRGx51W3gkQHwLG+7Et/anQT/PLg4V4SJsMCoZknFS3A/V3c8UplY1pJc3oI2Cgk08EJ8zafnctB8s1XtGco2tDO0JzR0NER4uJeji1Q0Pbs+al1g0d4H5bEleugJWioiuZRYW9Vo+O2uBIoHuncujgVEKogwobS5XNedU9OOu4j5fJzqarIazZ3i/83OBPIMrQhMY60cTblY2wWlDUxnTni7kqyGgiFjEYWNkFC0FJVC0wlJelXrbaeG4NaB8IojjypD83QUFQqFgJQigBR/uT0eOQSDrgQRIvPwifjB3MnUgod/HgQPB57fOZZOmaQyip8b+SfP4sdCpUbP8kNnTxGlaMIVucWDRcCbaRp0NHCKS42sUtEoWreYMQoMWydp6LMV6D6EMvuOLkYKtkvGLMPJsAKhjr2gqVTgqaGtQz5LnLlksVjq6+srKysrZJothNrUarWoWaGOvaA5p8D2o8OfyiaTTDON5pgCW22OK2zvLplkmh00xxT4wzDH9y8IvEwyzXyaMgUur+uS/NIzizERP2KV1rG3IzJmH1LKnpzbOiJNmQLHKRolrZzw0eE0XN/ek/SW8x2SBIv8M17xi4/Ka3htu/SWZyw4nIorvT0CNlzJvxzDDi6dtz1+1dkcEnqDcxFVnJ+3PWHJiUzu9ID39vv+lzMPr5GSyluIWXkln163HgyvgPNsrIreef5kU8xz66PoZez8w6mQ4y69ugRDL3JXXy/8+Ax7ifJfm2P+5J8BBhJ2db4xpiC47rpX9tHprMMPKxGn+J2nxBu9ChK/qqUXp3vul1P2xC9O6V0rvAHk/3d7EikqyhtdJe9+yT+PGeXCLXphS+9mebSUIjklpaZbyBUF54CHX26Px5W/wYa3LUHFzzpfICF+XJddZK+OkQHEjMcLBgHFr7Upt5QlOIfDzHiN5FaBoRKXYqrzq9ve3pv0/oGUS9HVp8Ir0stbPjma/uq2+C/O5hwKLoW3Dw6mZFe2ppU1U5CIXN2Wa4VJJXoEWXQsHZJidWeusm3eDrbko1zbdfZR1dITmZBD/5OK9V+cy0Hw7Kq2FzfHHrhbysIW6888qoR/9A4XIpWrzuVcjVO9tCU2oajpQYYWqX/mn4GoCms7Ukqa0X3cz9D+blMMvJ0IqzgbUfXy1vi86vbEoiZI/rA1jheHw+cK3L/psgcFJp1Eu6HXrUceVV5NVqOlQkjvPMH/eFMM3S3XdYflNSAUvfP0u1tCb31/jW70WHprj/GH66PguaV7kCJHtBQVrXw4EFbhH6mk18vQUrqF5su9gb+fq8uv7UBYZZMBkfP3olGKpprmXsoeTx2R0LtWSg6oaOiBniAq3KU3w3Tl72Z5QigavctFzGmVrVnV7fTClt7N8mgpRXLyF7ZU6jOx1fdy6pErCs61V9XcS5kRP1I4Q/MaSuq76RYktzPq8LgA9Hr0cCIKG3nmKbeUpUJnj+YWM0SBC91bYC8BfeY8tI7zI+IVvzgoqkQoBhRV7BQnNGZMsgWWMaMxMxQYpG3tg72dVERUXTqXJxVOMJJLvDqderQ0nRUYBgc27VFB44enMl89kJJa0QqbVtVo+NGGaNyFmYJNhn0Dfzer/orTLmVVt8F+XkthZu3nfnEY/MMPzDiM9vxDwiAfIwtajAVTCZuPULQYi6woRUILIWHrTkYr4R+DC0RCUcHG3snUUooINW0xYxR4CqjX5Ihk2x3PAprmCoz5JK4YzWJuCQlmlRjoLr3I8oyx94ZbRZipgt9ypxhTWaiuf2QVBSQPNJlEcJp4kxyDTxrQwsO24FIeIRhcKRL4AU/RYjAMHhMBnhMI6RauuDU9ISvw8DSLFLimdlqbERljRlU12zjZS5pjCtxtdETVOkS7sc9o6u/vr6mpEZbhyTTzCbXZ18dOJvCeZqQCm602i9U+FvSZLFkNUqHXsA/ZHFommaaeZqQCnwqvPP1wCqBpfnLOg0xuaQo7ubnZv842Bb6RUHMyvKK6oaeupRf6FpSsvp9eF55dr2zoueP85v5ClBIeGjv64Tk0U5tX3YbYyrVdOVVtLd2DEbk6cWwSzCwFHhgQzoiQaVYSJlDos+aKBT5D10ePnU+YKmIEp4h3xcxSYL1eX1ug3fjfR5I/6kySMYuw65fnUL91dXVWq3VGKvDZiKrzkcoxIqxCKvEasOpCDmYCNTU1QYE3/feRzE8HCZogC+fF0N636MIsWYsZX+lvFt/yAC99NkZbiclfY+RCV6hvmGtvmMkPD0IQJ+R99mYxSIHVavVMVeBx0U52sNBcIFcFNnXYOS+GdcCBa9lBE641V8yGGlvOcqPqoqAqFEobYiF5xTFT6T7B52ALu9WrtkHxoP8NkUIHoQm0GKptkFSeMBtb7VmfDSo2GyV+sj+H0gq8qUvIGCkwgog984SIx1UVYAajT2R6bu52X6hZDFmB5wS5KrCM2QFZgecEPVbgo5LqlzHTMXcV2H4s17E73ZGiFdyzmiQKjBFy2SETjVElGGxmo1D1TUv2Uuktt2jLHjJHdQtTp8vIdhEbUYPpKrMNkcsYJeaoAlus9kMhZZ8cTmvrfnIy9SwmiQJj4oqJKG8EYlj62By4YIOxYL0R80/wBpWNZpiYfNJkWHmGXWkKSgqMiS66g+ylQhBMkikIJrcdhTZSYNzic2mg9rq5u5JpL02bwcAnrtwPzX7BaO9boPDF29lkW4YEc0WB7XbHidDyg8ElRrObtZM2u/1uqmbxiUx95+x8X+pU4PrN/31MUv2eobkl/LAk/947bTFrFdhqs/uHlvvdUPQNjmJjTiKEvRhdvepcTtdsOcdIUOCfjU6BZUx/7PrFbFHgzl4TVA6KB/UTRL6j1LLmj4+kVem6BfdMI1JgPoQu2mbsLHI/+cSAmRiMgTVB7A1QznJj3V2LscOet8qIsbHukQWD2/56YVoLvvygSRfGbHXWksHaa+Y+560+rb0p1oqJtKXXURdsGWy1Y8gNtOey+C0GR+EGY81Vc08VG59TQhRhY7QV02MEHGi0qwMtGMn36xhDY3Jkz1Bjw1id30X8iLb8iKk13Vp9Yc6NFGawAvcbLZuuFhy9X+ZWYys1zQLnQrW6doFzOLp7RxgzDwy6McJZla0fHUmrbx3dxyJTSBIF7tXYzb1srmszs6sYiq1GCDE7JYWht7KYGPfW2jARBdMQYYXSFvkZC9YJ72lxLd3LJqhQYDihq+Ch4Xzqi6vuIesCclcZEdDYZjd328sOmDCpliQE0MoN+AfgIX+tEQHb8wRvCAhFhQI/uft41s0m7W1CJHMHM0mBTRbbnqDi0w8rLdYRbOxvFx9fdSC4p28wMVcZFJ0fFM3Op/A7+6hU1ZhbVpdVrMaUuL27b9H2QAC3HqaUrj32wGK1VaqbzwWnFVTUf+J3w2qzafUd/oGJzig9UWxB48Kj6TVNBsE9/UhQYHkIPesw3RW4u880b3v8DLJ1GBdAmcsPZDj+73nHgnDH+6G+he3n14WURkOuCmwdlNpeAuyYzcgssEQuhs0khCWr6ApLv8NscMBEK7aYcpY9+blbF24p2TXkx2QeA4KYvFtHVXVa/kXtCWbYEDq2sHH56ayWrtG9+6lU6+evPm8yWy8+yITtzipRR2VUlFQ32mx2Q5/xZmTegNEMy3w7Wti+JLdsFC+HjWbb3jsl228qBoyj/rVsDGT74SWBGw1JFLgj30avglzB58BmA1MnzFGfvMvBeBjD4JVs1Fp7gwWH+mV95hw2t9gxrKUXSwANg/n7oa4yITl4oICYhCMInFyBka7qkjlrsbCCsvq8GcP1png38dOLq9ZMq7lnzg2YXTGzf8SKUzRuuJxfWT/Cb0vnQtJCE4tbO3svPcg0WazXHmbfisxrauux2+2Nrd2Xw7KUdc23ovIi0srgGbco1HCE7mP/3RL/0AoM6QXRJNJ4FHiqfoXuKLBpbrE5qkQ+HrSkuTf+cw27fnke9TtTFVhC+dXtnxxNK1Z3Cm4fEYbxK89k30uvE9xTSuOywPJSylmHWaXAEkou0X/qn1HT1CO4vaYOg3H1+dzLMdWCezqRTxR4oGnYwad4bqwLs2DAnLPcWLLHVHmczV3rgi3FO020wKM+1NKczMxg5Qlz7TU2uMX8ln3GtGiw/Igw0YWf3FVG1WUzDGbeamO9820Txs+IuXiHCUDkGDYjTsSMW4hHG2Ip3Gisvc4YWkCCu9p7QwKC95zPqlNmDMjpFvsQyt+M+HFVB5qRHy4HQzOFiiPCmzBkkm71qu0Nj5gEwLAfRQBDfsiDw+5AJpmHRYMoFx4yhhj5a400WUAG1I+XwZBPHjMkdXfYLfZwVj4RUuSUc8wgwPNc5X8lPDpXzKGllFW67i/O5rjdmVnVZMCteEXT9N+IZTwKvPHx10gF64xoE6X7BMUQg77IKztgot+x0L75HBjTUTCY0GJSCg+sldcyz9TaAJqjQpFwbcux0nSXXu2U7jX1NzIGTRYjalL4plhr1RkzJreY1kL3mGd6BdVoRyR8PSaizVoyCG88IOAhn7giS1AYuqXYbKR46GrqspfsZmnRqy9aOtqntSu2mJAQnlXOMpbnhkhLnlPVWZAOe2exLfcLI+5W+JtzlrN5uM3sIMUzddqRPdxC/4VuAjnBg8L8HyWl4OSTx0xC64ADHR9uIZ9InUWymNULAuJR9FSxnItzBafb1a9z92OG2uZe5caRXxFNN5KH0D6HYoux/KBpRkCSc2Bm/4g1Xtrp+4MCJ5rGp8Cj/h4YlhDBJUIxcBcGh8alMiYfM0CBK2r1D1NKroVnbzgeWqRsOH8v/WZErnBvnOQjBf7iQPCtqPz1/qGCeyJpohUYnp0rruyYfdltDgyDMXKjER1uYS7XEMHGqKX7Ta0Z1qqTwuhuuP09ZEw0ZoYF3nspBle/s4/uxhZuPf0wo6iW5OMlHynwgi3XbDb7N3/+dbqiJjAy92O/G8KNCSCfzIF9DtpYR8bkY3orsMXmaBuYQGxJkUp8C5Pvj30YlwX+mTwHnm2Y3gp8usAxAZ8WTR4h/74mnyjwgHPbDbfo07Jb5Ye8sqh8HZUr6Ndg2iJvtKDforOWDOauMOqThiRBP3SL4bqnR2exVOIZFgPLJCUnlo8Z3uxS4ivICjyRNO0UWFiJNaBnGkJvcSXg65wHnZs/9uuGvJ6hHTagYLRvBlNg0V4ZYu0i/wDFA3Btb4i0SHb2oLdEfOmlWIEhyV1pFCchSZQUuHiniSSmLjZ7R8dBUYkTct02hPImVmC6hbk935dTsYUxPVW2gvXslTWVgueZ/LPUd5iqA4SVoaTA8OP2GfoWsgJPJE1XBZYxa7DzF2dRv9NVgf/7qv2M73VgkuhWmeOZAIH3HY1Hgefajhxl+wUrPX5UnnwyuJhWmMCllJmVreKzSKYKRvNYPjl4mFMviWdKcCFKKWToMflKgfmm6hLwr5Hq7rKB7mAzG/51KmxsCdEi9p09tALjxrxVbJsOu5UNPrvLbe25bNCI4WuFcxElZqE0mOyusOkTGEP7ctAVwXMe7/KByLvLbGz94EX2KRJ80sYaPHVIKB4aBteHMnmRH1urhCTUN5kTcwFDjQ1D1opjJh5PSzpLF2kpNrOtPwzVbHwuFMT5LQSG2TQ8pqw2RFjEt3gOIcEYGFcaveetNvZUs1VWklLz4JQxWiiGx4XrhGICV2INp8D6zgFta69ESIgUnSd2Kryyqr6bO7lQ3dybX90ukccWNEgkHKNW4ED2TZJEgcOz6yvqu85FVJXVdQYm1haoOi7FVN9MrIWksKYjOr8BuUoraynXdsFzZsWQgiPPoVnahCK9WOgWiFMi8a0C85VYUAZq5R525ACD1o9Wy+dvWZ+xZYPlB5kCs3fFvY7WTNaC+eYb8EyRsI97u+zZS9kEGKoFCQsy9Eq7fFDkFf4mqApliTbW4KlDAnWlW0ilZDdLnfwMQjm3GiHU3LJ0FlkRgzgeUvgnnluGTETNXXbSN2SDZtFg+uoYI76FHFI8ACkw89Btx3xbUmoenDIGxvXZTgSmQIF1rX0h6Rq0fmjFnVRNpbY7pqDxZHjFjcTa9LKWupZetOOAKGViUZNab4BihGZqr8apzjwUTh6LK2xqaOsr0XTeT6+7EKnErcr67sKa9hsJtTwJMTwp8Ar2ellKoewbBokCR+c3xikaxUkgw1diVZdjq1EK0lsOdZMBpTgRVnEzqdYwYAaDAjZ19CO3GeUtUXmsr0Ghcqpar8XXPMyuD0pWV2q7sipbUXDJkYiuCjw2ejwHFhRYxqzBFCjwJGPUCuykaTuEHhuRAm/0nQLrwkWDw0XeLaV87I025aDd7TzD9RWRDAmm98cMm5Mn9lfo4RXYNxSvEZipJkGBvViJhTkqvfyggW6f1k7jxl61TRPExor8/QrJMVTG0BrzTBqgklqyz2u62KjV2u+QeAPPd/PAFfHw9zSQIwiG35hgY4YJoTdKPschK/BE0mQpcO8bOwRuGDK8uKH2TtaovkYiBQZI06YEk/Aj0EzH9P6gf6Yr8GTRiAos+RFLxqyBrMAjkL6tp6m1u7G1u3/QVKtrg0TdIGwr3dnTb+gbbO0w4NrczvaUbe/qux2d1907YDRZ9gRE9w2YdM2d5B/x9PQN4hqWXAI5wtY1dUBeU8/irG1oRyCL1Waz2QdNZkO/8avD9yD3krxUYD6EppVY/EN8MWjxY47zo3y+UQZtwUF7R1QeZ7tbwFl7zUz7RTAPzuPCi3eYCtaznTHAIx7VRXYgMPcD1N21VBw1Kbayvdrz17K3O7SjQN7jzTpoRw4wtHtGwToWW/khU/ZSISziH2xlv29TZnhActJmHeBzh27QgWgr/IWRPw8C/xj204/StAyL3+IFR/6RDX2CFT6LthkpNsDi3FXb3M3eh4GpPMH230CeedHETwklwqOggD6HrMAjkM0OYozZYiWuyyDsBW8yWw5ciR0wmg9di4d6QwIeyklX3DWZrUwlnUVo6+qDZkJFnQFZVLSnfGsnO+kfdykV0KDJYnSGFdxe0GgVuCOfzS2bk62uO3KQAtOEVrxRBt/FQn2TLUhk72acY2zSt5wVRkONrT7U0prJ2jok4ok0+Sk7YIJeNcYwns4xgzrRgkS+WQf5BzBuh4LxfTbEYbvKbHyrjfLDJmgmzxsidLuRCHzSAml4oCDgc6Dky4YoMM/GkB1CnMs2eWy4EuiFOckRpFctvPqmokmeEqU4EZioObD9dL7j9XuO+SHjwktBUokEY9ok+Ql5N4TWNXdB8dq6eqF1p++knridvHjXLdK3d9YJb2W7YDRNbGOkhpYuXNu7+waNZlLd8OSSLw+FQKUhQTxg8A/yM3dSYZMBQ/9gaoGqqY3t3QUnrqMl7xRYPh94FmLCfsTaMSlnZ785inGmG/JOgTOL1UznnMYztbAGiorRL1SRVK5ezzbBhKHuGzBiIE3fKsN+QpN1TmXOK9fCP3iMwHHFKLq5g423S1WNzlhtsNiQZJdqECpvNFtScxpRgVtaWqDAH/zHsvef/vyD/3iC959eOip88PTnH/7HMieWS4BbI0ISRALkbTg4c7vMHbhcKBH4xzlkkORfEu3oIYlt6XuPIZGLIH0IAp5k+AnEAT3EzIMj8k+fWYP61Wq1sgJPAKmZAk8CjajAJpNJp9OVlpYqFIrCyaWCggKBk8mnhAeL2qysrGxubkb9opZlBfY1TZvXSDLNBZIV2HdksTk6BhwJdY7ayTDCsgLLBPLpj1jfD3DcrRAcE0cTrMBKXU9SiX6saM64Xeoi9Ba5yjbvDzqWFVgm0LAKrGzosfG3HBNGb+5OEjjvyO6f63jtruOX49hBbngFfv9A6h93JEw55u9MEDLkkWQFlgnkrQJfe5idV6612ez0OsRqs9EbFHLGZFZYrLZBI9tw9FxwGgJanIeA0a+49L4UcSG4uqF9wOmNSKLAFqs9NLM+sVjvCSUukqGILWhML28RYnSl4RVYokie8eq2+Ihc3earheBf2xa/8WrB+sv587YnvLUnCRK6Fqra39qdhDLOcwnuAa/4xQsZ8kiyAssE8kqBy2ubTGarrrkrOqPiXkJRwP2M598/cPJ2ct+gKTAyb09A9LsbLq8+FAL/+eXat76+mFXCTtPefzn20oNMbVNHXHZlWW3T7ej8E7eSGlu7Y7MqKVqQqwLrO90cnw/NF5ZWOIl4cf8ipn6jZXIU+HykktRY1dhzP7Nu3aX8xScydwQWrTyTvflqwZqA3JyqVjih2J8cTZcE9wAosL250xsI+ZZpxtKPTxf//eZk4p/6IvZcVgOYzDp28uZTa+KXBjNNuZLbiOvLp/M/u13+1Jdx4MU0vYbQwynwwu03cX1jTQB6gRpdW8C9DJjxW9F5v1tygjyIqddoKb+ssEfVuoWjSlgU6UoSRZoqeGmBZZoFBAXWdRvzdYakmk5tJ1vP8/LJfFxDilpOZ+jAhJW1PfVV/KqQKuababV0ejUWBT5wJW7tsQf7LsekFqheWHoSunQzMvfrYw9e/+rCyaAUp4fY1744t+tC1N3Ywr4B0+k7qT/58BCFlZCXCjwqGsECD08SRXIF7O39DO0ftsYdDClFzu9l1GVVtl6Lq7kUUx2cVncyvHLpyczTDysLVO2ZFa1nHlW9tz/lUHBpQlHTijPZDW39FfXdJ8MrPjueIYlWAlmB5w792F+B61+tTeCmdV0Y21viqdVx/48fU6VndgvnEJit9n/yS/GNAnMa0UKP6EGiwCCkO36M7RhuiSINBz6hHW5mi5mw5BacBLFwOMgKLJP3NKwCY153IUoZEF09oZhWjTVX2fbH7VJ1mnzcSKgRMiTT9KP/+71/qdNo/uU73wUfdOu22WwuLyuLjY5Z8fnn+Xn5//69f7lz+zb5/OF/PmO323/181+A3793b2lJSWEB22418ObNpqameS+/4vTleOFXvyYmyBkwLTX1TlAQGKVSWa1UpqakNDY0xERFQ6KurX1w/z7zKqJhFVimmU4WiyU+Pr6qqio1NVUQyTRueu4/n2lpafneP3/nwrnzcbGx//Wj55d+thjyA/v25efl/dv/+Z7RaIQSQgLdhj6D+Zd//g6ur738SmRERG1NzbYtWwcHB1/4taC3zz/7wzMnT730wu+Sk5K2+/lR1xB8587T//Jvfpu3pCan/OS5H+3ZtaujowMBA85foFCcnihwY6cRAJNc1bUpuHbzPfWO0Do4b2W12OzsC7/zSY37H2l3h9ftDKvrN1nJCQ+v+Zd+fr0aYcsa+mLLOv1jdUE5rTtCNZBk1fRYnCsTIAQQLUDRHo6q3/tQ+4s9CtyHn80h6tCCNvKA4X5iRSeG3xQKGQjMav74YuXxWB3iDFe038tn39NeSdMjkzzb2x9oiup7EZVCyz7Wa+g0UhK4m6nqqdL3I0J9t+l3h4rPJDRSNhDzoNmWqzbwGPI0BjghRxC/+xowkJ+Ma7iT04ocgm8xmFFGip+YPeGsOHAiKkROubLZ7IgHBcnXGLJretbeqaWoNoWot95nay3pIcPD6ls1b58uxyPlz4fyDPQMWLr6LfzRLbxURfknCS8+kkBaKDiAh4ncwjPip3o5GqP79FIVEuLPh+KktCBHHdGjQK7gmUpBj46qj3LIMu9sFQiCRFHXkMg05SRbYJlkmsH01HeW3pUhQ8YMxVNPLYiWIUPGTIXULUOGjBkEqVuGDBkzCFK3DBkyZhCk7tmCbyyJl0hmMf5hRaJEImOuQOoeBs9vy2K/WTv5rn4LrtzpH1O3+HIZ8YNmG64KrYGcHCT5i49iLM7XwqqWfjjzND36bvb6lHtzi+TKTonEGyBXnHfNz3iwM7TmOb9MiZADZfznr1LAePbmiuJ69voaz0ci9wZUF7xGhsPTG9IlkuGAqEDljb0SuRhvnFB8fKFUIhTD++RkjB1S9zD41b7cfQ/Vm4KrwZMC7w2v/ceVSWCgkiSB88vASjDDKbCkheWpe8TO4SBR4L9fnvjM5gzufHpj+rdWsWwAyCTuEu+qwM9uyfzbxXHwD/7nu3OgaWAgISeuf/lJDI/5J9uziCHj9s2lCd9bm0pW/W8WsSDAT3dm/93nCcQjaQQHgxigugjFvUH+yz0sfoCS+9mubHJyRJW0fXt1slgiKabY+f1N6X/9aey/rksDj0Ihfnqw1HFAgqT/fT27CyDnyBvxl1Mb4OevFsaCHy5CAj2x988WLzhfQnl+8WAeruKygKeoAJ4EwGtEnJyMiYLUPQxQQ/P9C6Gr4EldUX/X0xvBZNV0kxW9mKzDFRhOgXWdg2Jhv8m6/UGNWOIWYgVGQ0cD+vbqlF6jFU4kjW7+N/tZ6zmXWI/r7Ww9miwYVwVG5l84kHcnR4/8o1VRo/84oLSxy4gWDyd6nxXXK5ZeKYec9zUUDwwjWryug+UfQZAEcoJIntvKbOyiS2wAYrKwh0AKDMUmbz/dkX06vh7qQaYVQgw6uMpxSJySYkqcmraBe/nNGBOh+MjAlhAVBacrivnS4Xw82HdOFSEh5Af5pLyRRqHnGi5C8AR6Yn73VMg/8tzRZ4aSS8qCJkF6W9rADHWbwYyruEZ4cuBlTBSk7mFACgwrEZjZRAoMoMXA6kIr1gUp0WR5KxxOgVXNbOQsBmpa3HbBc/rqVhUJxQoMOTE9A0OG8QRoIJomtSpXBSbPaFJokVxIasbvAlfTWK/EnRQPXaGoFBxB5h0rxAgTrRlyWGYoDDQTPG7RMIS88SKjOP/0ZTJPTtKXSQrCnZJikhP6Rk4uJ0Z8BaggGEocjmSLN8HzZ8L9SCLkgAfcoirgeZaUhRQY3cT9/GakhfEUngaPGRBXgYyJgtQ9DEiBwaCj5QpcUNdDdg+A+Y0oaiN+OAUW1y7H5ZQGGAqJUAy3CkyMOELiqVWB8YkCw3qIFRieuQLDCdCjSKliOaR8QpnRnYEhb3yacCpOi9h4WInOtPSYxENNnhliJE7vFfilQ/noXrnwaJRUgYlxVWBxDfI8S8pCj/pXexlIDvCYAZ6cjAmE1D0MuAJjRsQrCVNHcVPALJF4DNjQJsTNghoEBlfwVlxvwOAZbQLe0pRdGMFyb26RWNFBscFcY1YG/5VNffTzyRc3KyEnLYIBRCeSU9vtEwXGUDCmtD2urH04BUbm4ZPmDgh7M6OJRpIARpjBuc3kDY8LzojiNkRIMVBy4ocDQB/gDU8GUaE7kxRT4uRhYQmV+n4UnzIvvgLIHqbieCwoKQkxBla19EOlh4uQw60CS8pCCgwGtRmUrde2szGFuEZ4cuBlTBSkbhkyvAMmEfynPhlTBqlbhgwv8PfLE29lNUmEMqYAUrcMGTJmEKRuGTJkzCBI3R7x15/GLr5c9sYJhUTO4XA4/tm5nIAzY0OBhp3iKZYgNvrVBIM3sXxUwLSNouWM93j/bPGm4Gq+QGJEPLc1s6OPvRr1jPNJOvEvRhxKfZ/ffZVE6BnP+WWKV1nQL0zjwfzjhV8GVtKrMhnTFFL38AgrbEWj5yS5S4DcJwrMfzjlYEmKSHzLe8z3F/SWM96AtJ0TLWNwixcO5MED8Wj9nPeAgroeWk0hgc3uCEhukAg9Y8MdJVKk11HadrbJsPjuaIHgIGQDJLnlFvD2T18OWUwmYzIgdQ+Df1iRiBq64nzFAtDaQ1rAAPAXufAznAKjQcMnruR8flvmM5szvrUqCUK+IBHwu6d68WC+WwWmlxO0YoTW+gBbQlS0EIrwFx/F8NVUAJJA/LSyAhibAsOnUi+sYaA3YXyFA67gefzHY9n+WJDjyfzNojjy8LeL4945VYSMISfPbmGrFxdeLKV3xQAk/Jl8eK4EfhAWPILQa7l3TxfBBr58pABPhrwB9NwQPyXBgdRpATOYd88Ugfn+pnT4RB9EHhD5gvMlxCMJqiNKYsNdJV+U+rNd2YiBeII4Ic6j4F/fFh4F/IOnhgGI68XzE5AxLkjdwyAoWy+pUQCSNGVXS4/zoOHHErcKrGruh50JLWA7p4UVtkACFaUXmETkTXA8JhLyW6TAUG/w/7gyCb0GmLiydvoMALdogSQIdsM/pg76AJ4ShQQexqDAUAD4FH/uAyeKTAwnegsqOBwOKIwkLU4YVxNDnQLvqnqcW9idiNVSMSHkS0okD4rs/MEItskeYhMPcckIX05lJ3TAmaFiB53SfIQkpGnkGQxPos3AcsU1k54kxhq8EuE8HKkBAyUET5KUqs6Q3GaoMXgiDChc68XzE5AxLkjdw4DWGEiEHLj1rS9Y5w3GrQJz8PYqtrFgvvt1KqaXYNBPQ9LYxbaJpLvcDydoJiS8mdJd9P2kqyQRw1VvOUO4l9+sca4V4eBzXYlPAE6S4EqWDWpAErFnSVo0SAETmMnevkSVsI01wfDngCt9pEWAk2sXLZyg/ghMZHEbrWoEQx2HGPADIvMLZtm1CjDfXMqGLbCEwymw63QdNhNyEC1yRorgweCaU8vyA2b/IzV5JifVuGu9eH4CMsYFqXsY3M9vdn3c6KEhJJLoLWcIGGc6fQkEiUSBn92aKW5b4rsEOLlpIgNI0zxOP92RLR4LAJiS0S0iSCRKxX2iscKwiIG2Trcw5IPPb69+UhY4eQumMvKci6N1mxYYRA6G6zwvKc9tWGEr+eTaRcyv9gnrxr+9+km5+JCV43q6EDMAhtcCeAyMh1NgYlxBkwI8W0qULDN9OIWuATyIllKCobRc68XzE5AxLkjdwwAWEo876fGyZMwzMZUS14pEbznDPVC1cUvuqsA0WKUfmQfN7GwUusv9kAJj+gQe48a7OdJRvVgCxattHaAfnN44zk6gAeNWqUYEfNJ3SMDOUDaApC9dwRyLZksseVleOpTPox2tAhMwMyQnrhLt4gqMAcKtrKbhfjESKwYYjLTBPLc1k4QvH2aHA4BBDwVGkgQH/5KZTDd1E2AwzqfgHG29ZpqeQE4Ls1zrRVbgCYTUPTxiSoec60c/JlGNgjwrsL6bDYmhlv0mdp4wJK4KDIZbdEylcKW73A8pMPHwQAwnODH8FhwOx6k47aZgdk4UzDJFCw9jU2Aau3K6k6MnOXjqaECYu0LCJ+EwdKNVYFyJ0O+QU6JdXIFfPcqUkIjGt2KIFSM4l42biGgcDghuhwN1IUmC4+vbT0ZM/Efyc4n1cCZUdJCT7oK+uMF+wyMenYv4FghOWYEnEFL3SIBa8uElALPJec+gn50kQlc8vTGdpsFe4htL4sVfogMY4PGP6WGox/PeWAwUnH+tQUD7gxDgyRHEPdeogLJLonILpLs3vBYMWVHxLbdw3Rjk+5uebBXgAZKA1GWLn6f4E2JAXHDXepExIZC6ZXgNUmCJcBJAZp9+W6Yv9ScHnn/IlDE1kLpleI0p0V4CDLXrvjwTDZSX3lHLmEaQumXIkDGDIHXLkCFjBkHqliFDxgyC1C1DhowZBKlbhgwZMwgOmWSSacaSrMAyyTSDSVZgmWSawSQrsEwyzWCSFVgmmWYwTaUCr7uU/+fDabMch9IuRA35FlommXxIU6bAe4OK/7gjYY4gV8l2n/At/XZXwjNrI2XMMvzcj31h5j1NmQIvP50laeWzGPGKJqHYPiKz2SypeBmzBqhcoZq9oGmkwEtPZl2KUXHnn/Ymc35E7L5d/Nr2eLHkcozqrT1JYsnJ8MrXtj9xirHthmKe6Nb8HQnv7U/hTg94fVeiROIWPlfgwcFBSa17j/eOZxAz72AKF/oWL+1NkkiGg9/dEmI+PpPNM+YWz2+MlkiAzUHFuHoO6Ar4FwdZEpDLeWD5pTxJWqON3y0oq94AlStUsxc0jRS4QNX+zt4kyIOS1Z8dz1A1GSB8xS9+x80iKMC5yKrw7Po1AXkQnnpYWVjT8dHhtJj8xsDEWkigrkfulT3K0a29mPfu/pQcZWtKiT6rsnXz1YLkEn16ecur2+Kj8hr8H5SHZtXHFjZmVrRAaRFheFZ9iabzzKPKRf4ZCH4irOJ+hjamoPH9AykPMuoO3Sur0nUfuFuCJJadzgpMVOdVt314MHXx8YzApNqNVwqQMaQbmqWdvzMhOr8BCWVUsLTgX4y41BpLbIEY1uLaIaiqtzd3iiE8JnfUt+BAX2i6pNYlCM1rIOZsrArXhWezd90r+8G6qNMx1dQcz8RWr7pasOZ64Tv+6WhbuEue5x9OBbP6euHhh5U/2RRTrTfwSL64mv+7PYnkE5Gg3f/v9viD4RXcw+prBcQvPJd9IkoJnuInz3DuuV+GXmPdTQX5x1Wh6SRvN1I18AbNRw7F0V5MrCV+5ZV8hP3pllgKC2/ITJaqHaEoIKWIJMhDQ8cArn88lJpT0w4mrar1ZDTzAKAI4iBXk9VIgmeypYd1jhQJngMSFXt2fSyLzufAj0pvQEnp6cFJD5wyT6WmrPKiecBMVWCYUBjSOEXjVxdy392X/DC7HkIo8J6gksyK1suxqpe2xkG1IEwoagpJq/vzodT5OxMr6rsguZFQCwP78ta4SzHV0NsNl/Nzq9pOhle87Bd3MVr5dUDe4uOZb+xKhKK+uDn2Ua7u64t5u24Xv7gp9mqc6kZi7flI5ZITmYgnu6oVKgqfX5zNgR8Ic6raIAfmbY9PLNavu5SfVtb82rb4W8lqKOrKs9noaODz9Z2JCw6nFas7PjiY+uZuqVn2rQWGAvcXVktqXYJ1gQpcb2fU4RpR2Ig2Sq0W7R7MpcRayKHA93N11U0GauJQ7yhFE5gFp7N+vTNB2WSAIUJYRIKWiib4P1vjUipbSYHv5+jQ3NWtfbiLgOfiWFOGH0oRCowrrCvFT54hQeuvae5FU/7h+qj/2RoLCSkwcgLtQswUkKKlqKCBuAJIHfnMrekAT96Sy1sgefVACg+IFPeFlqdWtlKQHFU7gqN3gAeK7eijql9uj4dTHKS5m2ksz2RpfTd5RtkBMGLP/LHwUiNjxdquSOejQ1q4ojh44AhCmadSU1apaBB6wExVYOgANAdDWZhQOLkavLU7CYp6LV719t4kPtCFxSPmjV1snIyhLIIzZqfAsKicV4TFWDqtrIXu4gr5O3uTIRcCOsNi2EyhMMymW04/TAKe4MxJwpfncsD/aR8b4eOKfoePt9/cPWTQzjH5Q2goKrQOdgNXWCpS4L0PymNL9GAgv5KsRjtLLGuBMpMCwzigRT63PqrF2aAvxNd8ei4HCkaRQC5W4Hs5OjTZI48qETPGnIFprFFCgckzb+4UP3mGJKG0uVzXTQoMJ9Q7v5YpZLaqPUPZxvWEoqWoYHLJZIXnNxyPUuJWaJ6Owh4Ir0BUkIgVDH1QVjUrTkh2fVJ5C6nQ9VQN1GZnSOm1FDWc8C8OgrSggTyTUGD+3FwVmD8WXmpSYJhZWGDklh4s9Bxlp8zzUiOrVDSE8oCZqsCeIZ6jzjhMqznwiMC4USKZQYDifXQ6SyKcfJAxHxtmhgKjTUta+azF9oQOA9uU04c0oQosY2oxMxQYpGnuTVA0TSbi96Ri/iwRTijQT/UPPjkYxVdkNpuvhiVLKl7GLEDA/aSZ8RppSsi+jW1PPzuou7tbqVRWyDSLCBXa1cWOs/Ke5pYCOzYmCYxMMs0KmmMK/FW8wMgk06ygOabAK5+cvSKTTLOA5pgCL40SGJlkmhU0hxTYjgnwokjHlSEnlckk04ymuWSBByyO7wc4Hshf58o0e2jKFHjQbF1yInORf8akYlvCouOTnWh2VatQZp9SZ69R8gpRxixAc9eAUMHe0ZQpsHiN8axH7+NTlH1FdrtdUvEyZg1QuUI1e0FTpsAv+8VJWvksRl1Ln1BsH5HJZJLUuivcfoBKa3T33C8XCz3Ds+f3vPhW9lnnpwuu+MG6qOeGuTUivEl3bBDn6qPTWWNYWT2qx+sKo3EUC2+nlwK/uy+ZPlq4ElstlgOvbovHrS/O5my4nL/uEvsqeFS4EKXccCWf+D/tS56/I+GDA+wTokMhpfOG+vSAT46m828qXnN+9Pv5Ka8+yfC5AnteC/3qAfalfpaq/ezjz25xpU9zrzq/fUULE3+Uu8v5gRF9wkqSl5xf5NOnwjXNvVD7/90eDwl9OUxRzT+cCp9QJLT40zHV9O0r3RJ7Q0D6thFx8k925zk/oP2TfwZUhbIh/oD28MNK/kk9GMSDtHje6Ip0eYSUEBgIkVX6NBd+kLFqvYF/o8ujpUjIKS41XUmByekfqQTg7SvnBx7ih4brL7fH731QTs8KqeAh4IqE8Hjp4eAWCZEE5ZayBP8eMDPWQrtV4I1XC17ZFp9W1qxs6F5+OjuhqGnetviQdM32m4qG9v7tN4v8H1R0GIwHg0tf25ZwKrwSuheZ14CACw6nJhbpvzib/TBHB/18a3fS/Yy613eyb4wRyapzORnlLUHJmpVnshH5Z8czEAQebierQ9Lq5u9MQFj6PnFvUElsYeOn/hmXYqoR8+rzuXQNy9K+fyAF8UCBESHi0XcObLuhOHC3NDhNE69oXHoik7YToIJIoKlpnbQP+n+0QWj69NXeb3cloCVFFDYuvsBsL337yj/KhW1E61zgNDLQbbSz24+//n1xT9LdLO31VA08Rxc1pVawj2zpw0P6yre0vhsMgkBt0Ezpwz26JfZWrO2iLNEXecgJfR8bqWhCBl7el0zZo9QpEvrmFgwQmteAW0gipaKVvqSlKzzzT/woIfD0TS99FYhocQsxQ73hpE/8EC1/IORE5IiHSk0RIlc/3hRDwUmB06ta8RxwS/JIgzK124NLY4v1uEWp/PlUFsqL0tHDoQgp8zy3CAjGA2a2AkO7oJZFtR1qveHso8r39qd8fCQtr7oNSvKKX3xQsrpY3QEt2n27mIwhdPthdv3XF/NgohW1HYU1HVDgd/YmfXQkje6eCKuAZyhwWlnL3VRNeHb9p8eYAiPa0Kx6SAKTak+HVyw8lg7h2UdVL26OTS1tPhdRteFKAUz9y1vjEG2+qv2Dgylfns95fWfi1ThVWFZ9Smkz8nM2omr95fyPj6R/dSEXTvQOiMQVvrXAI37Qn1jWEphWR60NTrSkT8/lZKvaz8ep0F6phXEFRls8EMY+uCUVgqGABCaozWBEo0QTh2d4WxdYBD+kmfSVb7muOyyvAUHoM2P69lX8gTHxZ2KrA9OZyqEF30zT/G5PIn0fCzuMlg1VoexR6hQJfXOLIMCp6GpkJq2yNau6nfJGV7ECU0Lg6ZtexPzu8Qz4wS2FppN/o8ujpRTJSR/u8lLj1uuHU/9r8xAFRlq4hYCSR3ojTQOLeiyiChKJAtPDoRxS5nlukSXqp4bDDFbgt/awT/YxTv7wYArGqDB9EL6+K/Gjw2lv7Er88GAqzCAUDxpeUNNBQWCxDwSXgllxJhs6/ObuJIzDYU7p230A1hIqveBwGlCk7mBbczi3CkDXAEMNtYSVpoSAc4+qlp7IQtLv7E1+d3/y1muFS09mwQN8IhJEjqRhh5ET5OeDA6mIBFly7sLBPuXHQIDikWCSh9CjAjVciVACtG+JBECT9Y9kbddLuI1kyuHNh7tbvN7OisPzw8FQXCIRYwYrsPeAUkkk3gC9wyse05VES0Z+/JjOCixjumFmKDCslqSVz1bAnluso3gx4A3NLAWmWaVEOBwwTJVIPIC21BIjvrSZz59nKGaGAoMw/7wUUz2pWBV1KVYlFU4kLseqDAOj+D7bS5rOCnwySokp3/snMjH1zXZuT/XCrkQo8P9sjYO+lem6Y4r1FxNrMRnGBBIDeHjAlHLewRTMRe9kaqHAjwobMe3Mqm6jafPdrHpMYuENE3tMXNOrWjG9pFCl9d1gMI9FcIqkpWeQpqOY9CaUNVfrDRTV/26Pv5ai5ilOZ8wYBZ4Cei9UYGY4TWcFfpDbkOL8ybpY2/WzrbF7H5STBSYFrmo00JkSfs4doaFUf9jHfkBafb0QGngmthoKjFvq1j4I6Yef+YdTae+7hNJm/vObeFPLiMJG+mUYkUCluQIr6rp2hJRSVPQ78y+dajzNTbSswMOTrMATj+WX8lZfK3hpbxL9ihNewHZgfc75c/eGW0X0UzPk9OYWQrrCAxTvo9NZm4OKERYGE8Hpd68td4ppNcXpmGrEAA+IkELBCYZ24aNIoLHkE9b47aPp0UVNFBV54FfYf1ynJ2QFHp5kBZYx7SEr8PA0WxTYZDK9fcDbn4VkzCC8sjt6ZiylnBqaLQpst9tramoW+0urX8aMxoLDkUqlcmZ8zDAFVN/DFLh9dJ9rTVuy2Wx6vb6yslLY0VCmGU6oyqamJqvVKlSwdzSXFDirwfGLG46vEwSnTDLNfJp5Cmy12S3WMcK8KlYi8R5mq03IgUwyTRuaeQqcVKw//bBy8nHmkbwXj0zTjmQF9hayAss0HI3qZyff0mxT4JiCBokktqDxfKRSLDnzqDJX2SaWEM4+qpJIxJhxCmw2m/v7+3tkml1kMBgGBgYsFmGTptmmwLq2vtzqtmJ1551U9bmIqmJ1B3TV0G++nayuqO+q0HbBT0SuDs5TDyvLtV1F6g4IlY09NxJqtK19EIpjE2PGKbDNJk/aZy0NDg6SDs9CBS6safd/UAFTXKnrOhtRVVTboWnuxa3Ywsa7aRowsLTHQ8sf5eii8hqC0zTKhp4LUUpoe1S+1HqLMROH0Kt/vPPYb2/5u8Ox3zwGeBdIPI+IJ7FxDI1woiHJj1tIgniGJKwYEp8EiR+CxI8EEs+AxMNw2PP7c729vbRga27Ngc88FAbJGEVLJCNiJirwsuc2PXyvNumjzslBsotk0jCFSU8ybr2eu/vFs52dnX197CNz+UcsbzFDFTj2w6bMTwdlzBrcfasICtzR0QEjjCqeeQqcUtp8PlI5RoRVSCVeA8NsIQczh8QKrNhq5I1AjKzPBnVhFtVFM3i6egMvfeatMmYvFXhjq53LJchZxvKQu9IIP+IggDgh77M3izHjFXhctClZYOYGLX9uc9yf9ah1aGmRn0ncDjiylgzmrmC63ZxsrfRnGlIXbCneacr/yqi9Z4E6QSKWV54wq29ZSFJ53AwhmNprZmggGEATxJjiHaaC9cac5Sy4dcAB3YNycj9Afagl1xk5gKSJgR8KwiOkhKpOmVWXzMTjVoU/KwsygxyCmVOQFXgO0bLHCgwotoygwKYOuz7RmrloUBfOtKKj0IYrhRLL+3XMkJKkeDu7W37EZOpkQm0I89CeZyvZZRpstndX2vLXOGN23hX7ASqOmYxtTILOpXSvkDcosDgIPIsTYvyng4UbjV1lLG+aQEvOSphroReYI7j7pkJW4LlCrgoMbeF2j0AKDGtWddIMDYEHCKEh/Y1MhaAheauNBpWNyzHQ7VXbSJfUNy3QN1haGh6TcuasMBpqbDCwrZlW0sbBFnZX7Kf2BrOlpMAAeSg/bOIKzD1TQtXnzcgGZU+x2dhZzBS45ooZmZ9rCnznzcLdL56RFXhOkFiBZcwOyAo8h0hW4NkHWYHnEMkKPPsgK/AcIihwzIeNkhYwcchaLJXI8DnmsAIfy3VsTXH45wrOOUBcgeltkN3q4O2AI+uzQe199sOSqUv4Sckz6Pcnz6CfmiRC+vlaeWbk4DI8YG5b4B9cdIRXC/wcIKcCN/C678hnP95KwBWys5i99Snda2qIZPoMz3lfGgs3GgebmeK1ZlrZj8CLBf/tuSwqi8FBQdrzhJ+F6fUPKTD9njzg/DUbKNzAVmiYe9hSDTiNbfayAyZI4JP8kH/rIOtlNIEW+qm5VyMEl0GYuwqsqO3484GUq3EqwT0HSKzAg8MshCryM9GLJbNBeIVDC56gjZmL2DteeiFsUAmvjkiBW9IZTwoMhmw4C/LpIPRfrMAUnIBOofKEGfHToiu+sor8kH/+AoneLcmQ4A57DzyXFNhste0LKtl/t2TQJGwXditJ/fmprNbuUey+O0OJK7Biq1EXZgFylknfAwOVx820pAkqVHbQVHGMvTHW3Hos/MpYL1oUBdSHWqDbENbdsdDCKdhSXIt3mEr2mNS3mGeWlvMWbDhfL6W6LMSAu+pAxiOqoq0m8kP+Nc7gZftZhPCW+4U0t3MczpVYc0OBqxt6PjqSVqrpEtxDCQq88mx2SFqd4J6NtHyUP2KRChGgjZyXMX1w963ZboHtdsep8Mqt1wt7B4RdCzwQPN/PqFsTkDsRR5BNOY1WgWVMfwS/VTxrFbi0rnPB4bSsylbBPRqqb+1bfCIzJr9BcM8KkhV49mEWKrCh3/zVhZxbyerx7/wKg1xY077wWHqBql0QzWTCHDjy/TrUumKzseaqma89lgBybYgld4WRfoVyBf28RMhbZcxaPNirFn6asg46EKr6vPuAw0GckPa+RRVgpt+6JaCZMGAxuHkBBrRls9/S5hRmlQLDYMJswngKbt/RoNm68WrBmUeVU7ffoA+IKzAAJWmMdtPcxR/Zmnvs+gTmZ6DRrg60FKw3mjrs9MUCpse115hP4bfiDjt9IUQKXLLLVHeXfVQMPYSH7jJb/tfsZ7MBPVNLeIAwe6kRodrzrbjFEwKEt9Ad7ENCRAI/FcdMiArdBALWh1pwtfY7+F1E1amwodPJW23sqWYfV1A8cwSzQYH7jZblp7OvxdXYbBOuXhnlLR8dTivXuv8lbJqTU4G1vO5pKYUEFf4mvoIKqkLf98An1A8GkL7Uhc50FAr6Rgrc3yBEZR1gthFqbDYwSU+V8AmhJohpe9lBpuRcgU1dTIFJwj8kIgXuyLfV3mDfAANwdhbZclexEQG9WIYF5ncpfgo1Jy3wTP4VOr28BeNbZUOP4BZRUq6nFRoPEosEbqRdfI1mNz999Q5atl4vnHGbcix/bkvUB/Wo9SI/9t61McqS95WRLKcYvRo79JAUhvRK95C9hs1fa9QnWaF1pDO0VEuqwEYHfFYcMSm2siRIV+kWzGx3JRtpw1q25VgRrc3EPIsTwl1SxZY0poqWPkdvrQ19CiwtWeCS3SZju32gyanGzrtiBTZ3CwOBuYMZqcDQn3WX8o6HVpgtw85yAyPzKtT644FJW04/rNd3Lt51a8GW66r61p3nI8trm3acj3x3/eXVh+/V6to2ngi7FJq59fQj3Fp1IFjT0L7tbMSg0bzm6P2vj95fvu8OohIidaHIvIaFR9M1zezZTX/iCjxNAE2GReUGX8YYMMPeAytq2hf5Z9TqDYJ7GNLqO9ccuffbz45vOB4G59ngNP/ApMIq3dI9QXCuPhSy5sj9N9cE9A2YWjt7m9p69l+OhTyjqBZ6jlvpitqevkFNY8fne4KiM8pZjB6po9e4JiAvIFo5zSfIUGDxEFrGLMDMUGC13oChckSuTnCPRIMmNu7FlHjtsQcd3f3gz9xJNTkHw+1d7Ccuk9lqdPrB8Lmzp99iYauyrDY7+YFWO2/ZyU/vgLcnLNe39i08lpHNX1wdzXEUNQv8NCBZgWcfZsBSyq8u5J6LnEl7uKaVNf9pb7LjZ9cc/3vT8X6oj/Hf1xxaN3N+b0iswHlfCltJuaKr1IY5sHgvSAkUW0w5y4SZLe2JIwFmpJjc0hcOmOhyOUmqTg95yYSZLa4URB3oJjYJSnbNrVmuZ8yYjxlgfjF4HttsE6bY7Q9VFbV6gXtMlZpmdUM7htaCezRkttoOhZT5Pyi38PfP+j5HXbfA+4o2JI45TrECG1Q2twpcduDJr9C9Gru5l6lff4Pd2MF+bYKCGduFH7EaY5jKQYFpE6zygyZ9otXSx/zTT0pZnw2WH2H7WoHBXNfS64CH8kMm9A5FfiaE7a1lGeAKjKul106xISH6pGmgWZDw+C0Gx2CznT7GGK4PmjuYYT9idRiMK85kP8rxdixNtHT3LbPFqqpvjc6oyC7RQJ0vhWZitIwpLua91XUtkell8HYlLGv14RAwS3bdcobzlorVnR8fTcurnpTFHr5QYLKBbls/fw8MNSZFrT7PtoAFA12FXjU8Et7c0DsbCE1ddmijtZ/pJyRM6NRGgMLStq8dhcIHTBSwLctq6WfazhVYF2ZBovz9U84K9vWiNlgaP33/VHud7WvnYZgwRzBT10LfTmafEDV3Dghuj7R4Z2CRsiEms6K33xiWXPLV4XsQfrLt5i8/PQZj+8rKM8v2Bl0OzYJw9aGQprbuQaNXC6FNZtvOW0XAoFn4sGkyyEcWGIAC56x08xoJxg1qCeXp09qbYtlHv1yBuyttLenC5pLQNF24BUK2uOKqWfdI2DKS+bxv0dyymLtZKIRFfwHlLHOaUEigjQXr2Ksp0lWxBQYQGzoRWtpF9lwSP7oDCiIenM9ZzOyPGZo6BvbcLjrzqNLzqsmQeAWsa/+g6cK99PCUku7eAVhgXB8kFoUnl0Sml18Jzxo0WS49yISzyzAAcy2EHIaSS/QbLucrajsE92SS7xR40tAUb1UFmDEIl8jHCRhniWQOYpZ8jZRd1frJkfSyuoldIKXvHFh2OisoRS24p4RmoALLmDjMqh05Bk3W7TcVe4KKjb4e0yYW65eezGzqYG+kppjGocCSpZQyZgGcJzPMFgXmpKjp8Ga9x4jU1WtaE5B7PlJpmz4fMfhCgbOcJ5hh+ipuChwle0Y4ZEh84Jj7SBax+MUSzFppUyvvQTNevu+HK0bMp5dozRSm7sOhU2EbcblY6V52loVEOB7Qhx8jYjZvqdPTb157Me9keIXFOmr1iy5o+PRYunrcXYDvaXxD6ChS4CXSdsCRt5qdjUK862FluFsv2hyn9rqZFJh+QIaykf/Bx/tXFe80kcRsYAukwRdtZb+ZwT9AW1KSh3rn4WaIufwQ29oOTvpwoniHCdGqA824ywOC8ZxPAAzL0gkzfTVVsstUdtDED0CjM9nAwE/+GqPqsll5jn1EBQn7juqSWbHVaDM7aDNNyqfqohk9FyRIDmGRYneF0CUhiZqrZigwpY7Hgit4elDcJ8UMBh1cdYAZd8v2mzRBFsoJndhGAXFFJOJc4TmX7pP+3AjMiU3t0suah/vmQUJ9zq8UrifUCO5pSONUYNFaaHOPmz6eXtIwuDuszFBjQ7OjX6HpLRSEUFdVgNnc5TwM7XE8BpUNbT3780H1DdYc+xvYnnXwhlCkD2D4Xpa40uFmiBnaS6+yKDaYbmLM3XYeEFfP+RR6kEXsx21kAFpKv3jxA9D4l1ikHj1VLE48Ik0Q+/qiIZK9KrM633IBlE+kq9jCzCwUO/9r9hCo80Lk6Gsq/NktxABJn9Zu6WPfb9ltzEk+xTFDCJ/gUVj2YXY7WxBOHRYC4kqRiHMFz7RBpwRzaFdKs9V2+mHlxqsF3X3SdRoWq+1UeOXGK/kN7dNgluuZfKHAMES4QoExlibLxgH9pDc6uSuNroeVlR82oaVSE+xvZJ/sQkjfGEFduQKz98yLBptirW3ZVgx0mecGtmssmiksJ5ojDCx4NErcsvSxbwPBkAKDIZ+9tSxRrsCmLjsPCKfnfNJbKNziWwsgHrrSZ0+4RX6gzznLjFxV0EfANsJgIhWbyUFpkQIjA/p4K7S0cAP7khkBG6NYxvAMEVVLGruFGGC6oXvoSljqASxR8imOmcWZZ7NbHbiFEg0617ogEjwr+rojfy2LhOcK1hhh0UPBKcEc2tSOU01TzydH0+IKm8Dr2vphnNPKptGK5RHIdxZ4qkD6QPozKow5oGeM+DpqtLP3yUTwWyVzToE5VS2JaO3x9kOF6UIzX4GnIcoPmmYEXFeezWkFdnzJviKcYSQrsAwRZvOulCPT3FPg2A+bJC1gRGAmRofxuwW9PqHjv2VMPqDAu6a/ApstVpvdbh33LpNSkhXYBXmrjGUH2M9UVafYy5KC9WyKodhslLxEgc/6UEvxTvZuBgpMvxvLmHzMDAV++o1dv/7seHF1w1r/B0azZcW+O1abL5TZdwr8/7ywEVe/M4/IOYE0wQqs2MJ2rstazN4DdRbbclcYHXb29kLyEgUSbQjb7YAUGLd4DDImEzNDgRtbux+llv7zy1uX7bvT0NL13wsOj/i9gVfkOwU+ciPh62P3d56PfGHJyV0XIjt7Jux11DgVeKQDvqGK7F2L861GrnOLVlJgyUuUhkgL7iJOUmD6YFDG5CP4raIZoMCDJrOmob2wsn7VweB6fefaYw98s7TRdwp8PDAJ2rv7QvRPFxz+aOt1Lz9IHAuNQ4GXPbd5RAUeG/iaJBmTjLszQoEniubYHBgKHPfnZkkLkABT39FCPvdsCjHtFbh9wNE2YVgeLZX4HD6nCVZgGTML034l1lfxAjMT6cs4gfEhTTMF5ucV+RA5omNNJaCPk2g1IgedVzxmIDlJhD5B9udSyURAVuCJpFUTMEQfnwLTQo6sz9jXMOJ2wIFbtMbYddGPW2iH+SYRaIy2Fmxg+1pJ5COCVkQDdFCL+C20+HsJAn3hIEZ7nm3ELwTFQHJ0KAQlN348+dBi4jHtP2aQFVhCvlBgNPqBJrvbL07FjY99JPAV00D6DkYTaKHPfUjBTF32nGVMgWmpcK+GfY0kNmWQt6QxSfV5M33SwJbyf8Y+ewBP5w9C0yiUucue5/ysgn/SAFiNDlOHXbHFJE4CTM3jr4shIQUWn4rUFGulHS3tFpZtnhD/+Anxl+41kR91oKXqjJkrMN2ib5VoFz7kDXJku3i7CZmBHEXmeaasUurlh1kZkTd6hpRV12eIqw8hK/BE0jRTYLaU0vk9cNkB1tQ0zgPHJCjyMwnf2dJneosGaWtYSMjY8g/i0L5JyL/+pSbLIZx++PhzPwCNG1eMLRGWghtUwlaV6A5UF825K9kXRU8U2GkSbWZ2hBJJyDPi4RJugaH5uCL/ujALjDZ0hrLNE2pJZ2FJgcGwgYYzb3CKFRgMqXqfVugvwOBadZJ9MgmGFBgM8syzitQpS0MUeJhn6EPICjyRNP0UmG+pg5ZUtNUEEyr5nBCoPG6mr96rTpk1txmjcS69wnQXhlR9S/hOXbGVHTJMc2DoTO4XRsnuGRWPP39DPPTBPf1eDc8wX7BLNHelUHV3GI9b6kD2pTt4ADpGnukWT4LHAwmyAR6h6BtJ1WUhD7XXzZRtnhAUCQwSovipF4OyKTYJc2CUmm5Rp4AYKDn6QB8DB7aHwTVWZJ5n8k+pF6wzopiUt/pQC/lxfYa4+hCyAk8kTWMFljE7ML03dl8d51gTb9+eJjhnFNmP5zpWxTn2ZghuX5GswDJEmN6b2lV3OP7jgmOan/nngZ6+4Ij09e48sgJ7DRok+wTT9kCmiX2NlFfdll/dPh7kxddKJKNFgWosJ57Y7b7IfLpWIhkDpBti+kKBMW/ElGy4fQ+NbexkhtwVwkTUFXmrnrw4dfurDOauqoBhvzEUB3cL8U/KHKZOu5dvtjh6NXb+I9M4Ye4RftDCJHYy3xKNiIlV4JPhlacfTjHORYzlZEOrzX5qGmQekG6pOT4FFn/QT7uoSSD+MLDPebQK1MbS66i5wvZkMtTYwJBWmLvt9c69adU32WEoiA1NvP4B02dS4LYsq2Iz+6HLUM3O0e8usxWsF67wM9DITjADj8jrgi39OuFowrzVxp5q9h0FTx1CAKnTdnY9VeyH63rnCSxFfqbuclt7Lvu9V/fQAu3i8QCaQOEH8+4Kmz6BFZYXpCXNyrZ9DDA/eTOUYJXc4jlE5KX7hHNh4Kc13Vp9wSwpNQ9OGYN/BKRNvyYUsgK7pxEV+EZCjURCOPOoSiIZJyZIgemXVVdU+AunE+JKrV98uBm0i59OSHYSQthGnVOTqYkzoXMpSEu6tcjP2BRn5a92xVdoGkJB5SjyyhNmOqwQQMzi1HGtu8teVtEucySnc5WyPhuE5tAv1ehNoELieOAkz8hhYwzLGy9Ie54NTyB3lZErcHMSiwdB+C2ew6Z4FpYrMFlgSal5cMoY0FdnB4ifOEyBAl+Kri7VdN3PqJPIgfDs+lMi5/X4mpNhFdxJuJdRV1jTfjZCqidX41QSCWHUCnxe4TBZJQp8Mryisr67psmQUqpXNvRklLc0tPchqzWNhkJVu66t/1JMdWJRU1Ftx4VI5ZU41dmhahxT0Hg+UumNbscrmiSSCVJgGt/mfeXmcDOMPK0DDtaC69nuipDwdt9ZZDV2CNoIS4VBOIQYkMMbxuRiBYa+tWVaYYXoBSkFEV9hMJl8rfC2FtHSygoAth254qkDdJgo1BWWjUXYai/ZzTQf8ZM33MK1/KBJHE9HIbP8LHiLHWMHMLwgsNsQQt8aYyz9DawUsJxQZkj4LZ5DsvxcgalQklLz4DxjkKC/w60Jxd03FRP4MYNbBb4co1I19lyMrq5u7Ekpbb6fXnc+ogqaUN/al1Kih2WDMmiaDY3t/cFpGnjDVdva124wklacj6zSdw6AeZija+zoR6hrccwYBqdqKH4JPClwYJnjz+GOBUPx8UPHfwZY1iaIuxIAzsr6rtBM7Z1Uzb30utRSPfqX048qQ9I0zV0DAVFK+MmtbkPPcjVedSq84kGmFkVADjGXzlG2XYlVXYhS6tr7g1I01+Jr0DtU6boRBA8hoagJESJgXGET+gieIsGyONLx1r0neCPE0TLGj40lQ+hZD3QxEglHR4EVygmFl8gB6a1F3q4qlYCWc0007ky+AqMpQxW1LX3all6Y3Pvp2hNhFbBjtbBvTgVG48YtIKuy9czDqtiCRqhNQ1s/BY/Ob4hXNEJhMitaInJ18AYlR0J5yjaehBieFPhCocPl0Ab7tRKH2eZqgTsMRiQt1mpFTQeuaWXN2VWtXAiQAkO961p6g1LU0E8oMLQXwcvquqCrMMWIPCyrPlfZhufwMKc+JL3u2IPy5BK9vmMAGRbHNoZjJYajuabAcwF33iycbAUmkCZwJYFTrDDCXZEfseYIkvAhocTBxRitAhO5zoFZciIJkoYpJma4pMV5Zk6nN+7ZlWH8Y4ZDVmAZHjBlCjxp8JUCTxWmpwLTamEOTZBXP7dyb+zoBkyDh9/skuDDF7mzFROrwNUNPZjujh1NBtWBDKlw1Bj+gLLhFdhuH3fmgc8jpZLRw4fnInqjwLmr2O/MtdfY77fteVb69ag5yUqH5WtD2E81+WuFU1RaM6yWXiZ32B3NKdb+BjvuQkvpbP5eDXO6eis/ZLIOOIr82OZbiGdAb6+7YzF1sSNFEL/ZwH5qRtgB51dE5e7OE5HBMbEK7ANakyAwE0HDK7Bv6DeBAjM9yCsLvGiwt9bGtNT5+y3tVgdNw7XqJHvtCQYqx3+SpaOG6Odi+o0X3soOmrI+Y87BFjvuSrwB9AqKFBgM/9wHio0gUGMocMWxJ0nLGA5BbxbICjxhNIkKbLoR7wGDxx8YXt68+Xnhe2APUJ5hh1ySAncqbLRay9zD3qPCMMK0QqOgaRIF7lXbqk4Jr4tJgcF0V9joQxyJN0jo9YyrAhs72EGHMM4NERbw6E1c33LJECPoDVmBJ44mUYGNZx8KnDuy1TQNbLo8qjkwWWDCVJnBurteTa3nMmQFnkgF/sV1gZl48qzARPKv0LMPd+QhtMDPcJIVeG7CqcCnZQWe8eSNAvM9sQBtiIVmqhJkfSYsPBI2xHEibxU7OJ87RwQPKx6Hu4ImwKNFznK2klEiJIi/xHALSYq08wbtHEKbkEggzj/N8Al834+q02bxg6JdOFyBp+q684lP4PwVWlZgj3T8VtLC7TfB9Pazw0S6DAP0akfX3IVre3cfrh3Os1QgsdntFqtN09je0tGraero6R2kU2BaOtnz7ejuQ9jg2ELwey5FO6OyG5zRdvcOrjl6r7XTUFPfBmd9c+eojo8ZlQLT1620L5wEWUsG6UNC2gKmPtSClkcbx1SeEI4104Wxc1UgLNljqjzOoqL96KhZ1zr3slEHmvUJVihA0TYj+WHeVhsRFgySBgN1gjdq2XXBzi1+lhvLDwmn4Cq2CFvh1F4zo7vhYdvz2KdIyAzkFLB4p4nyRvpTeVzYwQceKEj25yzPYEiBKQgY+vCANJD236JsgKGCkwLjFroGKDBFAhT5sUzmrDAiV/SgcCtrMdvrh4pGEnpKVCLamsvnkC3wyAp86Fr8rgtRYKIyyreeeZhVrFl/PBTOiw8yCqt0ze2Gq+HZdU0dZ4PTTBZrdommsZV9bGCEw2pLyKkKTyk5fD3+7N20IqWuStN8N7YwPputLdkdEHUvXoGY43Oqtp5+WFip+9jvekNLd0xmRWxWBTxMnAIDvWpbS6obA8gVmAxOxTH28QC1Y1rcO+jcug3BIUST5V/MaQIthmobJNAlhIXNUWxmCiD2w/eXE+/baO5m29mpAsxdZSxOburZBo7O7eDMBqZaPCwzm4vY9xLqGxbkllaDUN5YhI9/uEZAemsF5ccV8Qs/ei96soCEXlMjTiibzcS0lLIBobjgFI84NqA109pdyXyisPBcuo8liiSoaOKnRCWitHwOWYFHVuABo3lg0AQGGtU/aAJIDptpNFtUToNZodbjSmea8U/wYWARxGS2Ioa+ARbKarMhCAKCp1uwwBanooJHzDDybV2sJnr6mB/vaVQKTPtRQq9ch3ZiBaa2yNsx7AlaJLVa2C4S0peDgKnLXrjRCGUAz5T/8YaPYj+0w2tzspXGuqTACFh2gH3DCGtG/gnQEDjZpz/OroSHpXEvfWaI/OMKlaO8UYRsJ1dRQKgc071FTLvggQfBlVancAvMsyEpOGkjjw1XAM+B3opDXrKbaW/pXrY0hYomeUoAPRmf4w7bUuesrMAznkZrgac/oAwSic8xCR/cc5CJ9jmc3wNPkAL/6qZjfsi48HqI4/e3pUIx3rjniFMLyY2BvFNg2EyMh7sM/TCVJ28nYzwMa4khccD9DMxUS6ob4QdzXdjbhhY2K4bx7BswwpziLpyphTWY5bY658Caxg4Y3qa2HvBlNU1kbGGwq9TNYOCtuZ3dGgPNPgWW4Q0mUoE3JwvMhFLI8N8qjEjeKfDaYw++Onzv5ZVnwJ8KSsG1qEqnb+s5Hpj0+d6gj7ayl73L9gZdCcuqqNVvPhVeqmo6eiMhp0Sz/VyEzWbLKlFbrOw48np954bjofCD2TE0HMoM4f2EovDkksxi9Y7zkXBuPfMop7QOzGhJVuC5CVmBR1Zgrb4TNrPSOcvVNnXmV2jBYO4KAzswaKajgGt1bS0dhv5BNtet1rY2tLDfsZLzVbiazBb6jRp2O6dUA8uMSbLVOVFGzFWaZgBTX1jm5g5DTlkd/MPzaMkbBf7sB2vff3rpB//x+RM8/TkkI2GInw//Y9ljLBcDUXkDSSgxnAk9ATwPcf7HMneggoh5JMFzuEyccyeGxDl6SGJb+p4Iklsc4uIPweMMc0gCeohWHGTX7053dXX19bG3IbICz1QaUYGt1lH8pi3TzCKDwWA0speRsgL7lK6VCMzE04gK3N7eXl1dXVRUVDjpVFBQIHAy+Y7wVBUKRUlJiVqthgJjsoZalhXYpzRtPmYAoYLNZjP6aZlmE5lMJovFQtoLkhXYpzSdFFimuUCyAvuUZAWWaXJJVmDfUZLW8dtbjhz2lngSSFZgmUA+U2D7xiSHX4rvz+ZzpWmrwG39ju8H2E/lC84JJlmBZQL5zgJH1bKDBSeBJlKBewctaeUtSSX6sUGxJEIiGRUa2kexgbuswDKBhlXgZaeyvjibMwqcy9lwIFUqHAm6NvYyenQ0YQq8707xH3ckTC0+O+7tEEZWYJlAwyrwnqBigZswMlttyobRrAS22R2fPnLsTHPkszVSY6HhFbiz1/TH7VJ1mhLkKtnXTiOSrMAygWaUAoMUzfb32ae5Y6ThFTi7slWiSKPFa9vjJZJXt0kl3uByLFuPOSLJCiwTyFsF/s1nx3G12ewWC1vUa3Uu1gdZnF/MWp2vle12e5GywWS2wJvZYjU+XuILzwA591+O4QrkqsCfHktPLNaPE4v8hx+FelDgqtEp8OWY6h2BRa/vTHhjVyJMN4a+UXm617bFz9uRMG87U+YPD6auOpcDxlWxPUNWYJm8J68UOCKtrNsw0NjavWT37ZxSTb2+s9PQ/+bXF/+07pK+rUerZ1/MBccVLtoRiLvw//7GK3diCqDo9+IVXx4MCYlTnAtOg/xefNHinbecUTJyVeDPT2UJ3DhoTUCewLmS7xT4WnxNSkkztBczeejtjpuKRzn1xeoO3Hpvfwpi++Bg6mvbE24m1ganaaDS4rCe8eB0vCW2YETICjwL6Kk18Zsja8LK2v55Rxp4MJ8FV+L6cVA5nKFlrdfz9X+/MSmxuqPJYLpb1LzgrlII+Zi8UuBPd7D1CZ/tvPWLhcc2nQjTNXddCs1c7x/60dYbJ24lN7f3QIGzSjSrD4VUa1uyitVfH70PnUeQK2FZH/vdiM+uOhucCuetyPw31wQMGgXL7L0Cc2NOe1/A1DMeU2J3NDkKfCtZjRHymUdV/g/K4dwRqIjI0eGhpZc3JyiaavWGBYfToN7p5S2j/W3s5r1ie3PnyDAMCFmXacYStHTAzEavMVUdT30ZC+Zf/Njnq0/vzXjqq3gwu2JqcX1Q0vLCibz9iXVjVGBOF+6l49rU2g2NJcl4yHsFVta1BEXnY3A+b9U56O3hawmdPf3vbbgs3B5KX3lQ4ACFrxR44uDlEFqmWUBPrY7DdXsM26Pi/72O7UXzoz1sAng8RXsipR7M/8+5OKprwPJ/nCZ6vArsW/Jegas0zTC65bX6U0EpGJ8fuZ7w7vpLd2MLuwxuXpzuPpFlj6p1j0jWn7klWYFlmnz6S6eZfepztoPi4tvluF50ruQ7naGLqmAvI576IvYb6xLK9Ozb/ecOZvlGgW9HscVGA87v2t1ST98g7ZxKNGg0i52cvFfgVQeDD1xlfRWUFrE9TClNVzBVpL0jJeRpCD08eaPAJ8IqcMWM98i9MjA0s6WfrDZczic/4unuzltFcHJvXO4ZsgLPHXrrchGuGC07J4WO6rZ+jKgbu40wtneLWiD54aHsp76I+f84jfNLZwp8oMDJedXpihqo6MJtN/PKtdCoTSfDAyNy27v7dgdEf7Lt5p5L0TsvRHYZBjABXrn/7peHQo7fSurudTNhm4IfsYYnbxQ4TtF0ILg0NFNbVtd1MqwC+vnR4bSAaOXKM9kFqvZybdeX53IOBpe+vScprrCxTNt1Pb5m+00FnuSn/ulQ/qQSfUV91zyXaCWQFXjuUKamu89khboeSWa7vqy5zxYpbY+phcRqs0OfTRbhdU94WZtvhtBvrgm4l6A4eTt529kITEpbO3vfXX8Z3UdHdz+0+p21l95ee6la24J5ck/voNFkgf/G1m7osxBeRO4UONNssY0TX13IFaIbDXmjwCklzSml+r1BxRX13TlVra/4xb+zN/n9Aylv7k7cEah4kKm9m6r54GDKJ0fTV5zOyqxouRqnen1X4tW4moXH0v+wNe7wvbL4wqYRTbGswHOHtseqR0ZMLYOTf1DeLoR8TL6ZA9MAYLTkqsBNHf2QjBOeDvgenkY1Bx7Oiorlbv2MaH4BWYFl8p6m149YU0g1TQaJIk0V7qWzd+kyTUMyOclqtfINMcSkUqmMzn2qQAMD7Aydvt5ei8ViNg/7a9HgoKfd/Ldv3Spww9OwCoxRX0B09YTifKRy+igwiK2pclGnScar24TfM2SahvQo/OEzT/+Hqrq6sbFRp9PFxsRA2NzcXFtb+8pLf0hPS4MOK5VsmgrNvBcS8l8/en7f7j0f/3kBJLdussUUWZmZuTk5y5YsLcgvgDPg/HlcQakpKVVVVegdmvX6vFw2Bwy6dfvpf/lXMHduB6ELKC8rS4xPMLoo/LAKPDfpWpwK09q3pwR7knYEFmEOL2Rl3JScnNzV1RUdHd3a2iqIZBofQYGhrpkZGVDgr75crauvhx6+Pu+PuPX+n96FAjc1NT79r/9Gnl9+8fdvzn/9h//5gx/8x/dxNykxceFHH//wmR90d3Xt2bWb/JAC65uacrKz/Y8ea2tti4mO/tmPf3LowEHI/+27/2fJos/AfP/f/+/iTxeBefE3v8VVTLICz1rKzMxsa2uLiIiIi2Nv4GQaPz0MD8fgGUYYCvzTH/9k21a/rs7O9V9/jVu/+eX/pqWmGgwGKBt5/u+f/ORhWPi7b799/NgxAAoM25uSnPyjH/xw/959ZIEvnDt/+uTJ4qKiZUs/h3Kiq21oaPjvH/8ECcHw/st3vnv96tWoyMifPv/jxQs/hf/f//YFZ9xPSFBg/1gdXRVa9spYTFvuqQvrpEIP1Ng55JXvpmBh7YTFZeUjJYrIuR8iknNCBgRuGJL4T65ix52IF1pK4uc5oZgTK7pcU1x7p9YwaAWz/YHGYrWvCapBoOU3qkt0fRR/kbYXzJ7wuoRydpxKZ59lZ1ideegyL4r2zVNlNzLZQSqc8JAHnQvovCRXz8ibwDlJnH94pkpMS0uDAh+7k7bwkvQLah5cUvDugSelwGPBVfLoQAgSWuDVB48yTQI9UWAC6p59bmR33MpqIR1o6DQeia7fHV6Hqu03Wc8nNe5/pCUn2kp9h3FHaB2FPRHXkKs2QIE3hahJciahkVoAhNr2QcRM0YLp6rccjdGBR+TwAyZT1QP51vsaBLySpt98T41QADKQoepOrWJqhqaDdBFtlb4fmaRUgNW3at4+XY54AOgVUqEkKAiEFCHCVjb182wgZjRucQzU1iHfH6FFKwejahngnRrUFVeKnxhcWwxmOKHhl1P1hXUG5GpziBqJUkGQIhQ4rLCtrKEvKKd1R6gG6kEPGR4QHB1EXHknnhskPM8A5Iej6vc+1NKjw6OGH6oChEqs6OTFhxBXKvumkNq69kHET/WCFKNKOl7zLxU/H8RJdUE5xN3Pr1dT9uANpegZsFA2qPqQE9yFf6RIQaj4Mk0HEhQ4u6YHiC/vRENp7DKhTaA60dRqWtj7WzCwPAB4NCOAnKhREDxT8GXXqy8kNaLdQ1tIEq5oR5x1bYMQdjPFcSBaejd9J6cVHiKKOxA5/CAS3AVgBBAKQBCguJ4pz7X0ZgBNJziPTefgH6F2hQvpUrb3PNSCAfY+0p5NZOvRkAQFgZAiRCoICDmyoWxmyzAp8zwGODVt7HcCMQMVRVrwAB6lxhXxE4O0ED8lByeu8IkiRBS1U0EgIVOGSKAb6KQQBFHpu0244hacyBI8UPEhpEIlVXYhOPzTo4N/eEYS8IwUIeTFR9gsZxEA1BdFguQoP1zCn0+qspvqgnIICWKGf3gGUSiqHbqLHKLKEAC3KAi1BJmmA8lzYJlkmsH01HeW3n1qQbQMGTJkyJAhY1IhG2AZMmTIkCFjCiAbYBkyZMiQIWMKIBtgGTJkyJAhYwogG2AZMmTIkCFjCjARBvinO7Of3ZLpKvzu1ylg/nZx3K/25f7DikTxXTghxC1X4V8tjAX/9Mb05/ykcUrw7+vTXP0gkvnHCz88V/L8tqy//CRGfAtZ+jig9K2Tir/7PEEsHwO8yZ5PoGkb8I+pkwgBt2WfPnh6Q/qGu8pvLImXyMcG38bmir/4KAatBW3j1aMF/7gySXJ3gvBlYKXD4aBCTXQBx4ZvrUqCPhLQ3iR3RwU81XVByn/6MlkilyFjbsHnBhjKiX6krdfc0mMSG9SufsvVtEbiFVpDeWMfv0UShLqf3yIRxpS2E59c2Qknv+UWEj9X0hoQ5+FIzXe/ToUV/8n2rODcZr97Ktw6Ecu+yEMnC/6vP41ddq3il3tyeMAxwJvs+QTDGeBJy8DYgJbwzOYMGDaJ3Bt8cynbDxn2iUvGE5tnfH9Teq/Riof8woG8v1kUh9Hb0ivl+m6jxNtEgAwwCgveJwVEO4HSSYTjAW9jeDK/2Z+n6xjEs/r75UNG0l4C+vjs1kyonkTuPXxeOhkypgATZIDn+xfeydGL9VNsgGHt4OfjC6XkxAzVYrO/c4ptT/+zXdkkfPc02w/zX9cJA+3RGuBTcVqb3fHt1e6H2CG5zYNmmw+njMNlDz34Q8WTvajQlb90KJ/f/d7a1Dy1sJ8fcnssWrCsgZlNeCB4eriaLLYV1yt4EG8MMKZueNrzjhUiBor8dLz22S0ZqhbhCJqUqk4+NhqVZ7GRICAszw/ytiWkmpcXt/iwBqnwgIi8scvY0WfWdQ6idBgYQfirvbnadvblNULhWlxvoJaDsRGL6zHl1HZLYgPePVPcMyCcewe6kdEoKR0msrx0GIQNZ9iQIjxcTNZJ5Byea9PzXTyc7Q9qShvYh+2q5n5IUPtKvfCQ8bQvpbDxIhVKXEDPRRiuqWD4S56JXj5cAOFocyiBpJGj4uBz8eUy8JTJxZfL0YxBH54rgdBDvVAPgL6CnMhYQkUHJNQGkEn+o5RbHXFbOhkyZh4mzgCDP5dYj06BrCD0kxtgACZQ320ivrKpb/8jNZi4svasGtbDAugOTsRqiQdGa4CV+j4elVvA+sIDsorO6+vbVa6dMuZA6FbcwtWuu83e0xvZIY6YQj2RbGCSDXeV4JEB8HwUMhzQRcIbWSnASwOMIDS/B2Dw4ETfSk4A/ReqhvhReR7RAKPr5LcQCTxjtgSeUqGAsOiwo5LXARKgaiKL24hHKIQVz4DFsd3N0WMqJo4NI79+k5UqVFI6TLzQIA9GsMbmivfPsjGf2CaJ4bk2Pd8F8HBg2/icj56zeGiFxwgJN7oS3psiSJoKIkTt8LujzaEr0MZgmKHgGDHvDa9FNjAUoFuUSbK7BM/1Qr0EGWDK2MtHnhhR5BytDowHHZGUToaMGYkJNcAALCvGrVB1iQH+1qokyNGrYqaLySip/bNbmL69dbIIw2ouJIzWAN/MaEIHQe+PPQOpoN/BUF0iHxXcZm/ZNXZOJIbwYiF6lsupDWDQ+eLud78echdAfmDGkJ+gbP3usFo8NHijrgrw3gBT9w3881fsqGgIyQnAJ6+LUXke0QCL80YxI0LO84DPbM6gCkIQej4wHhgJwTCfitPCckOOEpFnhELY4Qwwniei4rcAeuw0SJKkCyBmcTsUAzmBZ/HgQwzPten5LiB5OAvOl8C/+DcY8bMVZ9tDETw3FYmJGm0OXeFBB10z6blexAZ40aUy8FTvHPCMW8PpCCApnQwZMxITbYCBDXeUsLUWm13S8aHLQJ+LMbW4y4MfbfsgJsdf3HjS4QIelJ9D7Ad9gb7bCBXlExr0VogTmfm7zxN2htb8w+NVYP/0ZXJjlxGTb3KODW6z940l8W0GMyZ8NAvE2P90/JOfBP5+eSKKj3RplPC3i+M2BVeDwXgfD5BWsSHIyTh23OQ0McD0y+GXN1nVYHJzNoGdHc/zI8kbxexqgJ/fJlgdlK6yqY8iR9gHBcIKgO9vSkf3jRKRE8BojM/CAXFseGjgXz0qzJ/+fX0aKl0yv+elA7j1cgs0D/jHxI7/WIrMRBS1wem5Nj3fBSQPBxGi9mNK2+ETTjyTjj62HShlVZxtD0Xw3FQwtYWTLyIbbQ5d4UEHXTPpuV7EBhiPAtUdUdwmHi7T+qzhdASQlE6GjBkJnxtgqAQM6nfXDBm0YtwNIe95CegCoE6AWPHQTfjdU0msL/DTHWzFshiuSyjfPVOM0bRYAqM7/3ghIjwcqcGsmqsregr4xKD7RKx26ZVy6pLGAw/Z+9d1aZjcnImvx/XpDek8CAEBMRrAXXSmyC0JkU88FmTvw3MlEG4JUfGcY07wwoE84sUQlx02A0XmTxWlw8MXJw2fvGcclWcAnSDygJ76/bPFsMELL5by/EjyRjHTsxWngr4YRb6c0oAy8t4feOOEAtFCiNR/tTcXJeK30CrWBSnxQOAHTkme0ZDeOqk4GKFGLb9zqkj8s6fEJ4BMDvcjMwdyiBkYMoMn/5v9gj0jeK5ND3fdVhwkyPbBCA1SRIPhWRVn23MRPDQVAPHjmWCky4ebo82hGKgRVLdESHDNJOChXsQGmIAu4qtbVbDQ8IyyoMb5Lbc6AriWToaMGQafG2AZMmTIGA6Y1MJqqlr6G7uMEoMtQ8acg2yAZciQIUOGjCmAbIBlyJAhQ4aMKcB0NsDf35T+sXM3or94/I2Qq2SS8a/r0t45VcQ/Vp7m+OtPY986qcAT469aXSUyZMiQIWNqMEEG+C8/idkSohJ/hg8yWdhaVu9f/Cic22OBaCWtW8kkY8QMfGNJ/KDZRn7EVN7YR1sWTCbm+xdS6nzdr6vEh3jOLzNN2UXxiwkP7ee7x7jR2D+sSMSjloy3/O6pKObyhl6xfGygvSNAGFpJbrnCt0l7gK6DbUkB2nBH+E6XsC6Irf4FDbcgeaKBujgYoZY08jaD+ac7fDMqRf+AGh//7rAyZMwATIQB3hteK+ilwxFR3Dr/eCFmrm+cUNzLa4Zk3rEnXyh5xkw0wJCTBww+wAO/2psbUdxGQgxBJnPF5qQZ4O9+ncoHW5VNfS8dzv/75Yn/9GXyxxdK6esaUFe/ZbS9qofc4jH66klSj+/9uNCHSXvA3y6Og1Wj4vP17bRVCKi8sXdKfgT65tIEtGFkAKOWd88I45Vf7sl5UNCCuubexoMp13EZMiYPPjfAXzr3EwBBUb+1ativ9JZeLZfMj0Gqln7xR/djMMDeRFugYTvbhRa0LLxY1m8StvcDwdu/Pt75EkAHdyhSI9xzUnBus1LfR/xwGYCcPEh2CWjsMpKcf+nxjyuTUqo6ScgprLAFPS8P9e3VybzIRHiq9FGQ2+AWm31n6JOPqifHAONBobAUrdtZflC2nu5GlQibW/EqWHy5XFwF+m7js1syyA/KIkhFRHstYQxHTl4KLoHtl8zCl12rQJyoXMHtHBuJv7ehzIB4nSI2XiIipV7YmtFD0i8eypfUiLguAKiG219HQBiviH0SxDYY5aKPsEHc+v7NorjzSToScsKIB3aaR0I7foDE3/i6NgNeivnHFbytfiz6HJzwzGa2gRcRgkjuAm29Qob51l0Axt8kTFOyb7v/+tNYjMtJwgl53hIi/LogJr4p5oj6woswhjYgQ8bUwOcGOEMlNP1TcU82knQFlA3qzb/qg3ZRR4wr9zMGAzyqaHuN1nfPFKMXW+HccAeEPp/CooPTtA2Q8ECEGn5gCwvqhJ4aNKIBhqVE7wZEFLVxU7Lp8TYCfCpzKUXYhwjpomOFBAFppghjRn5qWwcoOcw/Djs/aAaPscKZhPp/Fx1KczSa7WUIWhck/Gg5OQb4xYP5FCdyLrlFePlwAXmATSWJuArmH2f9OHpPbpzoY188BP4EQnKb8QT4M/dQLhBmY6h3dPotoh2Dj8XUoad+6VA+MkkSvguVpFG9eDCPnH7OczsI/Dl7TvqhohXz/m+vTqEdlUF7w2vJ25l4tmkJ+n2ytWhgVN2ed4DhNhiPDs8KDLe+vAlp2we/59zfCnI6gASEDFAMUAeSeDbA4lJUNvVhkId6cf3UHkC64qER+MDMJl41P98tjBJgxSmfAH/CNMClLsJksfMvg9GwUWXwj3josYAQFZy0uYc3+jKeNiBDxtTA5waYNlgGXUgadlN7AnqNr29X3cxoSq7sBKh/AXFldjW3rhJXjCFaAD5J+OxWppPQUnLezdFzP8CIGYCcPKDHRJywneREzwtDxb1hKkByXecgLD2Bz7rQ3cAPn21j2sEDioH+662TRehYHxW1Ii3e6Xswt64SMTDboLseyPVtLjfAIPFmCxxvnVTQXTwEkrh9jEuvsq0KQZgxk2S43HpZrq9uVZFw+9Ct1kiIICSRZOavFqJnF548CKMu2DBuS7xMmjaaAGGWTxJUE5wwVzRx/Mn2LBoaRjze8no4iOfB3PoC/IiCZ7cOaR6lOqEZULMZrQEWl8IDkCs8Xjo7gQjzS/oZf0sI2wMLRMda8J/E+Ljww3PCpBwE9URH4fl3L8AbfXFbBC/bgAwZUwOfG2DaIg6EvsZ1qyACBsLkp6PP/PGFUjihbHzkyxXPVRU9278xRwtIDDCftEkmKJ4zAEBOHvhP0OgxeR74fIhLaE7gFvynUbeLrm9lNdHdOzl6eEC6fL7ooVcdbT/rDWB0+ZQCQx/JXYCPDDB9J4nbx8jXN/FDOIbLrZfl4l3/qAwwB2zk5dQG/ks4LdHyMmlXA4wnAyfsDc3JEGtadeev9g7ZZms48DyLC5JTK4x0JUMiWCaSf+sL9gLo3dPskDGQOHtelsIboPa5IeSr2GJK20mCNknPD7NeHoTwjSXxy66VY7bt9MhWKZLcbXV4oy9ui+BlG5AhY2owEYuwziayX9uIdB2D6E/R++BK42UMyfnbGigqRs1/syiOd74grniuqujZ/o05WkBigIHiesFbmrILQ2xEJX6B5zYDAOTkgRtgANMFTP5ITpv5vXBA+J0T3fG7Z4r+7vME+MGUBQP2o1HCTIVPFGADdofVYkyAxwj/NLHg5pk6cYTlZ9t56FXH3M96xnNbM7kN1ncb6UUAOt+IImH1GUh8thWvAtDtbP27p4vDClvIiXj4Eqd/Xy+MqGC38NyWXaugn4K9LNfYDPAbJxTw87Od2Rg5oRXxH3URG+56mbSrASa7iKpE44RPYP8j9YfnilHvPNRwgGeKTVyQ3+wXmhDiRLNBA3jrZBH/xYXPd7+9OuXxEIL9VrzoUhmfOoM8l8IVyAD8pFR14mnMP16IKubvZTAD5r9//PWnsdwqg5CBfxRtkBle2Lr0Sjn9FP/slgz6JYDrC18xcC+/GRadFqB5oy/jaQMyZEwNJsIAA1BF6Bi3YSB0E7Bkb51kr/eA57dl8o4Phg3dHMwnFBXayPvfqBLWfUPCtddVIsHYogXu5jC1RxDxr2Gwu3wRb2OXEU6y8fA23DpYyClIqW7IZyroLOjHcKRLr6zQSaEL5gteiPDEYLp4KBiAo9EabrxhnDDfpaVtMA/ir0HQ8754MC+pkh2qyieav9yTQ3aRd1KuEh8CZQzObea5JcJEjX4hFIPX0YsH8/lMDk8GJZL8iI3JPV87g8LSduJelgvpOsMNOYPvYARbWIfWyGefkvaAx4txAzw4gzJ6UNBCL1kBL5N+doswIqEXMagsjDPgRLSoHRgDeOYDJjwBHtAtMPhDdhBWXBAA0X55s1LchND2NgVXS57hN5cmhBUKi54QybX0RkgodQ9NxS3QaHeG1vBPpEB4brBn/PlwiMdksNPiW0uvlotjwIhthehYRhTqTEI9f/z8xMMR9WU8bUCGjKnBBBlgGTI8QDLpnPXgr7cxB+XWkb+dxbCJ+5w1+OKGMPXEjF9yS4YMGQJkAyxj8sFnvd9ePScMMIDJFkyRaF7NfpiFRPy5zqwB/+6ozWB2+4WVDBkyGGQDLEOGDBkyZEwBZAMsQ4YMGTJkTAFkAyxDhgwZMmRMAWQDLEOGDBkyZEwBZAMsQ4YMGTJkTAGuxyquRhfKkCFDhgwZMiYTT9HXAjLJJJNMMskk02SSbIBlkkkmmWSSaQpINsAyySSTTDLJNAUkG2CZZJJJJplkmgKauwbYbnfYbHYZswGoS5lkkkmmmUZz0QCXqDvf2pM0b3vCH3fImA1AVb7qF7/uUt6A82C76U+alt5VV/P/xy/umbWRMmTImJ6Ahi67lFfd9OT4Tp/TXDTAy09nSXpwGbMAf9gSF69oEup4upLNZgvL0Uj0XIYMGdMZN1NU0FxBh31KsgEeFvOckAhnCv60N3nJicw5NcufEQbYaDQeuFcgUW8ZMmRMZxwIKRgcfHKCtQ9JNsBu8M6+5BJN11cBuWsu5H5wIAWS13cmLjiUOn9Hwmvb4w8El4Zl1b+xK5H7Bw8PsNZv7k6avzPxjd2J83ckfnAwlf3QLYp2/s6EBYdT396T5OQT4RkBPziYwv3AXi7yz/jkaBpig+f39qcgBvBv72VBAAQBVp3LeX1X4pmHlZdjVWAgf31nwp+RvZ08ocTcqrZPj6XjLoAkEAnk8IO8Mf9O+Z/2JQOvbU+AB8rqp8cyFh5Nhwd4Q0LvHxDyhiv8QFJU24FyIZ+49c7eZDLwb+5OfHdfMpzgORAhgiBLCMUluKLIHx1Jo2xnVbTiCYNHPO/sTcKjpgjhEwE/PJTK/O9O/PAgq4IRMc0NsCW11G62QI33BedJ1HtU2BdaHpJdfy5OBUhuecB7xzM+Op3FnSejlauu+mAc8L/b41dfL5QIJw4Lz2VfTVZLhOPBjzZEKzSdEiE9HMkT8wDJQ8hStf/PVm9fLog9e5/imdjqWxl1d7O0bxxJ++OhVLSudYFFdOuDE5k2ux35f2lvUnJ5y9lY1fn4Grq1616Zf6TSbSqeH+xz66OK6rokQleMmH8vW8tX1wt/uT1eInSL4SIcVRV4A+isbIB9RiMaYNgbGJhbyepidSfMWHRBQ1iWdm9QcY6y9ej9su03FQ8ytb/fHEueX/GLD4hS7r5d/OKm2NTSFlhH2MULUcrfb4ndf7ckOr/hD1vjyCes1LpL+ZBci6uBdYExg3GCwSvXdr2yLZ6iupFQe/R++YmwiiuxKiRxJU51+mElkjt8r2zT1YI4RSOCwLjC2p0IrUAqiDwsuz48ux5ppZU1n42owhAhrrBxTUDey1vjzj6qupde9+LmWESSWdECPw8y6zB62HmrKKag8XebYs5HVgWnaV7YGHMnVXPkXtn5SCWiXXwiM1/VDpu95GRmVmXr8tPZhTUdyBvGAaWarhWnszMrWg+HlF2KqS6t64RRL9N2YcJNthOARf86IK+gpn3FmexXt8UjoW03FPvulASlqD87noFHuuVqweu7EpBzRP75qaw/7kyo1RuQQxRcrTd8dDhNUdOB6TvMcJWu+8ODqZAUID+iEY9bMAOco7U3d3qArb7VWlzrAZbcKktsgQeYwzJNN+LHgN43dhhe3AA8+uTUD7+OkGi4l4BtWBeo4M7PL+YFZ9WDOR1TjS4Y3WhVk+H5jdEPcnWLL+QeCq+EZ3RS7/inU+cL/9dTNT/dElus7UIfzZ0F6k6EyqvtOBGlpJh5n7vkQu6vdsTjFnhEsi24VBwtev+IwkbckkSlbDKsvJL/yZnsNoPxd3sSA9Pr4JRE+4N1UelVbbi7534ZRhXzD6fOO5jy6x0JJVrmgWeGYgazNCBXUkBxoj/dHMtjxhWQRJhb074+sOjl/cm5NR086bU3FeW6bvIveTj0xJBia48R9kCSW3Gu+EMgIOcHwirwfEq03TDwCIVswJlT0yFx4mnAVCw4lZVW2YpC8RTFZYQQySHbqZWtPInbGXVJ5S1k7Sh1OF89kIKaQlS4i/yj+Nq2fv/IKqRCoSh+t6nACQN8L0eHahLXEQX87a6E0nr2lFBqSXujh0Pe3MbstrV4qBo4IxVNuEtxrrleSCMDGhUhcm17P1JEBtAUh4uQP9WfbIoR1xrFOQbIBtiXNKIBhlEJTKy9mVgL6wWbsfJsdki65mK08lxE1cdH0hefyEgp0R97UE6eYXhgLR5m11+Mrk4salp6MguWCSYKwR/m6GC9yDLhejtZfSm6+n5GnX9oOQw8DCHmeUgrTtEEQwU/r/rFnwir3BlYtPdOCew9bB7sLkz+a9viYYMf5egwfXx7TzLMLQwwYsaED4YWqSNODAIux1Rjeopod90qQhDEuf9OydEH5YgHZiw4tQ6pX45RweZtuFyATL60OQ6pIDMvbYk9GV65I7DoUEjpntvFC4+lo+DIzydH02muj7LcScETqMboATm/EKm8FqeCc+v1QqQYnq3jk28AIwDMa5GZu6kaPDpIMDJAVl/2i1t2KgsZuBavwsgAdhrm/2FOPez0wZBSPBxEiPIiuYhcHTIMBsm9vSfpvf3JkMDJk3CLaT4DtmlbcB3nDJj3gARnP8js8bJLzB5QNwonukK/uyXkZ3NQ8V00CWfnSL0hhJcSa9Gd4YoukrwBOTXtvOMjwBpVNva8sDsR/eDDgkaxDaBoeQ8oiaqq0YApCDruFGcQcX4Aivb1w6nZqnYupC71h+ujYP/g5JlBzJRnQFJASaIAzzB4SYQ0KyIntzH/s5WZWworeTjcnFAB4VOcW3GuJAYY3igDMCe/3ZVIJgGAYX7tQIrY+eudCcjVkoBcGAlkiacoLuOpaDbZxZTXdVKIGWdCWTOl/uz6qDJdd5G2C5aPDDD3llzR8vaxdDAUv9tU4LyWookvbf7svPA8xU+SG2DX9iYuuNuY6ZaktXioGjjFBhgJUWxUKYgc8ZD8XJzKQ4T0VPHQxLU2ZsgG2Jc0oYuwMHv+8nzu0pOZEvnkAFZK8lPwlAMT2V23i0acv44fM+Id8Ph/gp4SoH9X6XvRuUvkMiYaNLXF/Duzug2M5O5cA7fukwzZAPuSNl0tmLedzThlzCa8ui0OU22hjqcrzVADLEPGXIZsgH1JFqv9ckz1a9sTXtsW/9r22QuUbkcCg0Q+6/CKX/znJzMr67uFCp7GZDQac4sr/2uT8FpOhgwZ0xzPb4hKK6iQDbBMoyb7jjTH5mTBIdM0IJvN1t3dXVFRkZycHB0dHSmTTDJNV4KGJiUllZWVdXV1yd8ByzR62pTsgA2WaZoRlNlsNmNMLZNMMk1ngp5OkOklkg3wrKa1Cfb9mQIvk0wyySTTdCLZAM9qWh1nP5Yr8DLJJJNMMk0nkg3w7CW7w7Eixn6uUHDKJJNMMsk0nUg2wLOXLDbHkijH1WLBKZNMMskk03Qi2QDPUrpUZH8pyPFeqGNRhOO1u462fkEuk0wyySTT9KC5a4BtNrvRbJvFGCxpGfyvq4Mbk4xGq+TWbIIJE/0ZSBar7Vpy7dvH0uRTgWXImG6AVr5xJDUgXmWyTOwR43POAFtt9mMPymnvZRmzA/O2xwNReTqhjqc32Wy2tTfkEwllyJgZ+Ox89sR9iTTnDDCdCiDpwWXMAry3P6WupU+o5ulKVqv1SnylRMNlyJAxnXEyosxisQg67FOacwY4TtE4HgP8it9Yps7ztie8vDXutUnZgNrD5J4O95UUAf75SYK+BaKdzF8aZoQBHhwc3B/CDuYbLV7amxSpaDobq7qXo5t3MIUOkJH4cYV48/ofrIvac7+cH07nQ/xwfVRNc++PN8VI5F7C9RzZ/x3TMcNuD/d1Czpx1psHMraceIb35/6K4faU3InInlu4fVbi45XE8onAeFrv+J/S/uB8aK6gwz4l2QAPC9iPzdcKrsaq2KbK2+JhQd/ak1Si6WRn3+5gx9m+4hdHBgYRgscVJhaSm4k1i/wz4Fx5NnvztUIEzK5ip+q+sTsR8cA/rtwKkm0mHgxiRiQIy/jtzGSK77Ir0nLmh4QAy9tj/0tOZGZWtEB4ILj0Q+fJ+ZDj7ktb4j44mHrgbunrOxNyq9o+PpLG4vFjv9zeS6/bebMIPuEk8JgBFIeE8M8llBx45z7MLB5IJLnF81lxJju1tJliZqGcOXxxcywdDAznV+dz117Mg+eXKQlnWKd/Fj/FSbF5g2lugMdzID9MS0VDj1ji9nRb16NqyQDTOa/cTIrDPrs+qrS++/mN0fdzdQseWwWEGu7Y3V/tiKcD9e5maS8m1CB4oYYdAIyYf78nSXxsMEUlOdaXIvmvzTHiRKkH9+aYYbex8TNfxYf7ogjig2Ml58XSgXf0QCRHxkrKznMizh4lQbiUWItnyx/j6mvs5QKdfyyuCDFP5fXwkCGETxgb8bm8/JA+cRI8e5JzcyW5lbQQ8V3Jg3L7YPH0MP6jxiNOXWyA+XNAe+Bm0kMrpZMNMRapbjL8emeCuM2gLNSoclTtF+JrqNaosiQtB5nnBxKLMzZcJY4Z8mEMPqNRGeCNVwsux6je3Zdcru3+8FDKitPZar0BZlhR27H7dtHy01kV2q7FJ9ip9esv5cPe0MH1cYWNq87lgDkYXBqUrIaRK6rteO9AMqxjeHY9jBZs5Moz7KBcAJYpvbxl3aW8dZfyk0v0Hx1OK1Z3vrM3afWF3HxV+6fH0hHn6zsT3z+QSnKWdFDxG7sS5ztz+MXZHMgR896g4vzqdjAZ5S2Qp5W1IGxUfsPaS3lLT2aefli58Gh6dmUrUsyrbt8RyA4MxrBgy7XCu6kav+uKow/KI3MbPvXPKFC1b7pa8JrT8qEI5yKqovMb4Pno/bJHObo9QcUxBY0wkGcjqu5naBE5YkOukPmcqjaYVeR5/s6EBYfTCms7vjyfk1LCDPCCw6mwjheilA8ytb/dGINi4haGESfCKhD//rslAdFKGOzdt4oTi5pQorK6rvcPpPjdKIT9hpwe1IhgBljXJTmBX4IZeiA/Oi90YX/Yl8wl4iNUPRxVi56In/PKDbA47M+2sq4WE2vxFAGhqDdHt+h67C6EN1I1W++UoA+9nFSLfpDH7HpssPhYXx6JJFHqwemW52OG3cbGDZX4cF8UQXxwrOS8WLEB/s3OBPHTk5Rd0ndT9rgTQNUklbcgCTwHlKuysQf54c+NV4SYp/J6fsgcsIV0Li/lWZIEz57k3FwKy3MraSEEuit5UOJsIJSyyUA8PSvYQnHqVBC64jmU1HdHKhr5MA7w0ErJVF9LUcN8IucoHb/FBxO3M+r+fIq1LgTnGRC3HGSeii95LJ4rcQyQDbDPaFQGeP3l/AuRytd3JaaU6MFcilHB4r65O+lmYu21+BpYoz23i9/anZRUzAznJ0fTMipaYFCvxqnCsrTLTmftu1NyI6EW88JcZdsHB1JwC0E6DUaYPfA8oTd3J8IW5ijbEPOf9iXHK5pgL++kqM87k04rawZzI6Emv7rt7T1JsK9IC3GyHO5I+OBAKvzDOu6/U7Lhcj6MLjKDnCcU6WEOYYBh867EqXbcLIIBhj1DqMyK1qAUDYwfnAsOpd1OVm+9XgizF5HL7Ov+u6UwfpQxGOAzjyoLVR3HHpTHFDTg7uensmA+j9wvj8prgJ1GiqpGw6nwShjjcxFK5D+johW2+XZSLUq06mwOxiIoUYGqDWOR4DQNZtu/3xwLkx+SXofnc+Re2ZmHVRisILZDIaVhWfWYuGMc47Tx8chSQlHT6AzwNJ4B++RAfp8DU5DwAtY3fXouJzSvQXxrDECv6s2xwb5N1C14FyzDM3z4oGDtjkVUSYS+xThbzqagYthjidAbyAbYZzTOd8DjAYzugbul224oJC+DYaJuJakxsRYLxw+YZ1hWmD3MwtcE5MEqSzyMCGQYud15q0g8XOBA/JjHHw+tmCaHK8+Ud8DTygDLkCFjRMgG2GeUUqp3a05kzHRg4t7QPt33G5ENsAwZMw6yAfYlpZc1Y9JJS6hmOXYmvOpcijyL8Ypz9dby01l1Lb1CBU9jkg3wxIFeE455MbYHeLnmfLTwZtm2+MW2jKmCbIBlGj31mR3vhjqiagWnTNOAZAM8HhwKr/S7W4LrDeeKYmDN9cLzzoWyqZWt3ABXNRpgL7l5I+cf9iXlq9kibYoEzHNO/7Sq62dbY3Nq2BKh945n3M2qP/3/b++9g+O47i1h1/6zW7Vb31Zt1VbtH2/r+/a95/f8bK2Dnr3rULYlW5L15CBbyU+yZUkMokSRYhBzJkFSzBmJmUgEARAZIHLOOacBZgYTAAzCDDADYEJP+M6d22w0egZDAEQYAPfUqanbt2/u7nv613NDZtfWe2S2WH6r7pWTeTiV2zIAH0mwdSEVZZ1DkqTEhH+7lgxfr5ANIx0cNigN9BeeklFjNClJFr8OyG1WkaHdknHO9JfW0Ufh6ehlz4IxzolMgBnmDpOVrAWd3s0fMvgBmADPg8Jw3IQqNbRzy90aaJgwsSe+Sq0annj5RK4gwE8a+t69VCLMSqICDCUrdA/PpiNj4fjlsZyPAsu/t+dJJdQxIK9WPvLqqTzqeSC68WZON8LQvGAB//xoNlTznUvF4mBQTTq8VpwUSgIfOuz5rQvFKBIOxeOBEaxOoUciknlTNKnv730izkIQ4LcuFmc29v/4ENFsSO+FlPaoUmVwluzAw0ZJFHHhf3UiV1ywQ48aEYzmyDh7MgFmmDuYAPsfmAAvOCHAXifwrG7iNQIVD8mWZTcNPHPYOeNzkgkww9zBBNj/gMc4tYRfcICRkXFFMCqngQkwwxzBBNj/YLfbdTpden7ZLw5LH3JGRkZ/488Opsdnlfb19bG1oBnmCCbAfgmHwzE2NiaTycrKyrKystIZGBj8D3g2S0tLOzs7R0dH8d7MP70LDSbAqxEOp/PNWFdQrevDZNf9Rtd7CS6Znj/F4B9wOp14p7ZYLGYGBgb/A55NPKF4TvkndnHABHjVwnmuwvUvoc5fR7o0Rt6LgYGBgcFvwAR4KVDVNRSVL48uWFoWyqNzusmvxH/x+ahQrvX7RakYGBgYlhdMgJcC+Y39N5LbA1PWCoNSOxQDK2BdKgYGBoZlBBPgpcDzCPAzI94gYdoknl6JpK4nty3BqwAT4MWG0+l0OBx2u51jYGBYCcDTimdW8qcyE+ClwLwFODy3Wz00HpTaHpLWgd/bGZ3UEZreQQOEkk0Sux4WkL0Lu/uMj4rkwWkdyIv6B6fywaC72bXadpUhIrcnvVod5JZtJHI7owtiCTeSRUSkj8A4W9c9nFWrhSeNPlcyAV5U4GGecMNoNI6OjuoZGBj8GAaDYWxszGQyTbqB5xdKTJ9lJsBLgecUYMgnFJHs+5vQ2ijXP6nWtKkMcSXKgqb+pLLe+NLehp4RiKi834TwiNWhHi1p1SWXqyDJT2o0iA5PBEgo65X3G3EW0qvUmQoa+9Mq1ZrhiYi8ni7NWGK56lZGFw4h8LWyEeRyfb62MhPgRQV0F7+DypHk0/mpXxd5Y+ESUpI1OC1ACmGBB6n/FCWxFpmSAguUBJsVPao2xdQZKU1EREmRitK8URLmuTlVAEkVJJdJoDiKByWJiykJOSt6FMk3hYiSNgeFU7Phc5XZk+kXivHYQoChx1arlWowE+ClwLwF+EFOt0w7BgWtaB9MKlddSSSO9CoNTvXqTHBDVuNLlVUdQ0i/qnOoRjYcltOdVN4Lnc5r7M9v7KNGLc6mV2vK2wYhzM0KA4zjjBpNrWwYBcup1waldCB8dCFvRsNuxtl29Sg0XijJnMgEeFExODiI357a3s0vHjz400vXX3sc9HqymMHTKTkL+jh747WEa6/G+WDw6ynTOT2F3yQFTmOihDd+kyDmtLjeKC6qD15/LU5CSbHFDPxNgkcteE7PPYlSUgWBkrpM8bV4gdef8hopUqyI04rkSVyIp7WTFnI6pxrBg3yY6ZWaqpdAb2Gm0+NSColPJwJLEwfpzSDxBD3uED7kDCRhpE3tg6KrIKbQwt4KL6myNHcxJdlNizudl34ddeLnwSdfC8ZjOzo6qlarJyYm6NxiJsBLgef5D3glkgnwoqKvrw+/bgE+cOAnF7P+2le23szIyOifjHmnIeAXIVSAR0ZGFAqFyWRiArx0YALMsIBgAszIuIIoEWC5XM4EeEnhdJLFqZaBBwscJ4qlnktCvuYMiwBBgL948aCnAMsjbZYRp3XEKfb0zfJNZrvZ1fPA1n3PNlRhNw86a3Zb4N8ZZGs5YxWHfH4ubJrV2yy9cVz5p+byjWar3ll/kBS75iuLZXAO1adEUpZhp67Eroji+rLt6kROSEfIRRxe4Ew1WozWY1yJZAK8VnGgwHWC/PPPsJogsoCJAGd/2C954OsPWecswJOuqi1EvcC2K9bJfhK9P88OSS7bYDZ2O9QpHNxQFKgREocgySM4dSonzgvh4S8J33bZOqF2ym7b5JFEw/g015uVMdx4L/Hvy7KbB5wVnxHh5Ewufb0DASxDztaLvHpBXPFKUbffQlUW4eHZE0YiChrZdsnKTbgU0RxyhKfD4iUdEAo92ubovm/rz7UbuxyCP8ps1k0LCQqJix2eJRRqpErkxjocqBF8Go5YBX/kpUkjrSGOAjdKKy0G42okE+C1CibAqxGLLcDQNkMLUQVBQqp3WFRJHAxEHCqibQMFRAIpvQjw9PA4bL9m0zc4TD2Oqm0WmiaU2GZ0Qs9oROhWV6hN0DmwN56jSVHCmkSRoHAw08dVzsYTVggY1WwaZSYLWJJOwxELkfBsuzaTSKDgD5rkRJjFPkI6ng5QSNlrjQR/OAby7ai7OokzyfkGEU6h5a0GVGQqFuPq46O365gAr0kwAV6N8BDggamnfYN5rNMBe9HJuWDSoZev3mlx2FyNx6bZdhJCBhxWFzQYhiOs1c4QXod4adlo1jfYoVtItvWcFVn059u5cReUQ5NGlFibyeFwQuOERkKTJOFhT8MBDlc7xBZw/WHLhMoJPUNI6uNDOEFEp3Z5y1krqg9Rh1scRZPOwTwdLJsyi0FJOrV7LWgWSC9sdDgEf8INZmik3eJCXWxjpEhCOp4OUCLAcDSdJK8FCGAedCIjwR/vDaS5RpzjSmI6i6MwAV4LfCrAQbhvmQCvJTABXo14pgXMyMjoP2QCvFbBBHg1YroAX2ICzMjoz2QCvFbBBHg1QiLAmX/VSh54RkZG/yET4LUHp9PlfCrAcLBpQasIPgS4aptF3+iwW1xOziX5D9U3a/daDM0Oh8XlsLpMPY7GE77+M54rmwKsHYHkL8/Zc7jKoU72KP8GsyKaQx3hrj9kRVErN3v597ThiJUzuSo+4w8rt1hso87qHXP7n9VH+oyMcyIT4LWHzmHXaw9d/xbtejPW9cc4Vz9bFmP1YDYWMATVaXfViAbl+iAZJzXknJrnusE8oXa2XyOjkCY0zuFqMmDYPMiPMe7Psw/k2806Jzfu0qTxGgmxt+rJ5GNjt4POIUawwTIyVsvY5eCMZISXecAJaYSy0vFHSBz+FZ9ZaC54b7CMOE0KB9VXYZiSPJKzGpyWYaciihupc+BV0jLoHCicNtJKncJBYoVBYaAqkUPu1D1cTYZYI1lERzo2I5nxTE9JIooPhfS9Fg/Na1K4R5DRgWnu1BgZvZIJ8JqE0zl6ongyoMTlYPbvqoKHAGskDzwdeEyFcDaU3bYZZdNmo5rk0nlBSHO8l7gFaaTBOq5Pm5jUcm76HGK3Z084Wd+Dur0KsJCL59BiCDDqoknlqrby84Alc40k06IEjrY78A7RE2bjlXiDWRnLwbjHqwOdNyWJKDkU0vcsHikG3gkGnUgKtE+QWtAAjIyeZAK8VqAzmOPLej+7UbYlqDy6UI7Dnn7j9eT2jy4UX4pvaZTr7UyMVz58CHDDEYvD6oJ6wV4EG45aK7c+exoSqCsmq2FAXXofE8Gjn3+hPcKKFpBVSDI8kbhtjCwioc20T2iJ3Vy9jXzjVSeRtSYQDJJMgwkCDPGGUOEQ7wRQRLIuxx3bWIcD9rFvAS7fRHS0+75NV2Kn6gjJ1z6xd9yYejmo3WexGZ3KGPfCIClTX62rd1jsZmJ2U8u+M4jPd7jKTgVYElFy6EOA4YCFTRf0UDwkq5HQs4yMXvl0IQ4mwKsOfSOTscWKT6+WbguphGNozOJjFUiz1V4rGz4d3fjRhaKzMU21shGbnd+WkmEF4akAq7548eDBn1z2tIAXimLtEShWVkZGxmcy5p16JsCrBGMTtuy6vp2hVRuulIbndA8bLfM2aS02e5NCfza2GfZxwMPGuu5hJ1vDeSVgmgD/FALMRkEzMvovmQCvYBhM1ifV6m0hFZuuld3J7FIPjy/SZ2TYx4VN/Qfv18I+Dk7t6FCPMjn2TzABZmRcQYx9p5EJ8IpBv34yrUq942bV7tvVYbndfSMTjuX449Zk5krbdCeiGrcGV1xNbK2RDcP45s8xLCsEAd7sFuD0D5Tip73plFWVSP7Krdk1t5FBQsQW97DeeXxq9vrJGqzeZtFm2Om8IKTJjbv0jfyYr/KN5I9VdRLhXKcqzZU+atRy1krLoIwlo70kZ71SdtvWfmVaaqg+HVYm9mRkJAL8cybAfgmH0wlbMzCFjJM6cL+2sHnAOOmPOodXgMFR8+MSJfR4162q3IY+/yznWoBYgA/85JJEgCkhBvbJ2U5jpeOVavdOC0zk6r5NHmmDJNO5NyBCQqJUSVzDYX5UV81OslUfwsBHEGAoLoIJ85oqv7AooshIJdldm83o1BXb24SdjkT7QECJodPUv/2qTSyHSKHnga31vBV5QchJMWKIXrZd4tPpDLI1HiduhBSybjhqobIK4qzXGlEKWSOizcQPtPasbPs1Uip5FEkf6ktzLNtglt2xIRjZkempAEvi0vLjFQfR268Sn/rDZMb2hJoMXpv9eHXGlUgmwH4Eu8PZqjRcTWz76GLx4bC6sjadaZLjz60coBa9g+Oh6Z2fXi3dHlKZVasdHWd6vETwLcAQBvTpRpljtN0hLEbhmz3h/PZHYkKuFJFENSu3kkHO0BXYfONKp+yWDUR4nIXPSN1URAiw1eA0djuFibaCv2AZT2iczad5PQOJAJtdmnSikZNa9+hr986AwrBtk9zRepFIu41oG/ERZ9p2xUonUHnOboIk07lPMOiFzZ0kNYKbEgLMTZD9EsiIcbeselaW7qvY/DVfMN6edpeWegpZe8YlLaPnx2OjsnQotXh2FuMqJhPgZYZSZ4rI61l/ueRIeF1l59C4eeUprm84HE710MTdTNmma2QG1JMazYjRwp9jWGhIBPjJX1TCo954wlq7h+gKTC5oDCw28o3Xw+CTkAaGCNHDlrNW2J28wIh27IE/nXcET1h4CAP9E3zqD/ATimD+Wob4yUiU1J+6vQjwUwsYBiJdwQqvDvIIUhhEhMUM01ycAophHnBSy1ibydHpSVA1uk9wRxD5xI3SKqJtI7X8Doa0hJ41gptSsICrt/M5ela26SRpFhzinQBVEFJDaekErc4QPmvPuOLyIy8qwJLXF8bVyth3GpgALynk/aa7WbJ1l0q+ulU1VzWy2uzv77u3+XQ0HQOFQziGYWBy5IJxuG52x6hpcsJMNmUD7A6HbsRIz+qNE51KHRxmRHM4RkbH4YY6bjkT06MZ4uwOBMOhfmyChkeyDgc/E8nK2eFP3RYreUUYNuCsE0grarn+sGDyaY7PBCJphyeC0zo+uVh88D6x8ietJDuGBYFoENYhiQAzCoRNLLvjfgnYwJvR4rOMjEtGMg+YCfCiQjFgCk3v/ORS8a7b1TkNfYbx2WqVBJDHPZcTGjo1jzJrT9/JhM/eK4mJ+U1w3E+uCIktjn7qX9msPBqctudKQlmjHIf51V27LsXD/dXFeAj2b7cEa3QG04TlLwfuQ2U3BTwc1BsR7MzdrLCUSji2fP0otagF+vrJ0QhoNpJCskkFTb/dGtShHPjocHhjl4bj7B8dDkM6meVtgY8KEWt+wLtAl2bsSkLr+ssle+/UFLcMrL5vAEsJqQB/0Ct54BkZGf2HTIAXGJMWrqpz6EZy++7b1WceNeXU9y3UF1eobHJhM3UHxRSlFbdAGrediw2OKdp3LUk1oH/4pObPe++ExpUcuJ5c09Zb09p78Hry3cTyE6HpbT399R3qs/ezIcBfno01GCcnzbZDN1JGRieuRuVDelX9+jsJZZBqJH7+QU5duwr28JHg1B71ULOs79TtjIi0qpisWtjWSBy6C3k+FpLWNzTaodR98fWjJ6WtML5p2Z4HnN0pHzDFlSiPRdTvvVvzsEChGiSWuncYzC6OrRYyDdMEmIyCZgLMyOi/ZAL8vIBmlLbpDt6v/fRq6eWE1k7N2JKtIVXeKNfqRvkDlwvWalOXlj9YLRgas6RWqbeHVn5+vSw8r9vQOey6Vu36WZjr5UhXVIursNffWaRyyQ0u2xLdEv4swJXuf3PFbL9iaznzvJ9/PZOlrPicjFuWeHpyasQyI+OSk6wFzQT4OWHjHK29hnOxzesulUCJy9sHJyzsO+oCYEA/eS9Ltv5yyfaQiowazTD9lqCbcN6ocf5btGt/vks3s33sJzhY4PjBHZdy6j1pUfFMAe7PtesbHZ4Dm2di+UbzeO/UIKzW89ZZDp+eDfvz7HTM0WwoDIYq20D2JhKGMj2TvkcUCwOmKIVcaveRyVp1+72r+5zIhjQzzkQ2CGvhAT3uUI9dSmhdd6l4/73a+p4RbvFt4n3XkjYcj9x8+tHlyDyrjVw/H2jo1CCw72WzattUW75+NGwYD40rBj85Gj5kWHS10xnMyRWqL4LI2l7heT19I5P8iZWLfXn+IsAbzKOtjuZT1s4gLzOLZqLXaUhTQ5F3kjHSUKmar8h0YTqGebiazK4Rb09EQj4d69ty1uoeZmyu3Gw2yhxUgPFOQEcLN52ymhQkGHRxtM0hltgpAXZzrINMLhKSbbvCTyhC7ej4YUFZxfrXeoEfroxC0rOeAozCyG7ZdMV2k5wUwLOyQgOiLuNKkrvv8k8V4OlmjnAjWepgXMuEAJ/4eTAT4EXEpNVe1Tl0OKzuk0slZ2KamhR66yL8c7nuWMSZe1lHglI/PRFlsXIx2XVBscUQ0Y0noopqu1OLWvZcSaxtVwXcehIYXdjUpf38VHRIbPGZu1mdvToILUIGxxaD9R2avx0Kq2hW7LuatPVMLFI2W2wPkit2XYofGzfTvBYQ/frJx6XKz66Xf3697FGRXDPMj7VePfAbAYZI2Axkjzzon8PqGq6alU3WcIRsPj9tIQ7xZFy3otDJuJ5zacCKz8ksICiiEEA8wQYqRUJOn90rnBLrIigW4Dq3eVq9Y2oOT8t5Mk/JMkw2J24KIEl5EWB3Rl23iKdwVpKRROa9Vhbuvhx772MOp0jLPKv84jcAlJlsGPXQ+z6JjGuN7rWgQ5kALx3IvkPdwyciG6DHAVENdd0jlmcZrLPB+uMRJfXduhEjNDjqSc2VyLzCWplpwoLDhLyGC2E5sGInzNaHT2qOBqc1dmo+Px19P7ni4PXkskb59nNxpkmLccJiME6mFjXvOB8Hx92kcggzUkasiibFQq0yPTpuzWvo2xZS+fn18vhSJQSYP7FasXwC7F6K0st/wPWHyXIQcMAGfeY8YEq6+BQC06UowY4bxEfxcGo5KrqgFQi7kP6zS1d3ootDiQOgAPDvvm+DUgr/AdMEyfpWX5IEPf+aRbIIQMPQCc2gkKwqkcMrBSzXngc2yxBZ/kKcAiQQAVBTRIQDKbRfs9KzkoyQi7AUl0BJZUHY98pHnPgPbN/lFwoANxp/9t/PGVc3mQAvP4bHLKmV6k3XyrYGV6ZVa4bGFt7QXC7A1m9W6mH3423jUFhdZcfgmpv1638CvCoJU7v7rvstIY6DfSw560fcYFZEz+qlh3Et0L0hPxNgf4J6aDwqX/7p1dIvAssTy3oHDCvJRoR939AzcvJhIxT3eGRDrWwYPvy5tYllEuCnmzGsFQFmZFyJfPQ2s4D9G9rhidhixaZrpZtvlMcVK/1tHUe7w9ndZwxMbd9wuXTXraqarmHLUk25WRlYPgF2rwXNBJjxGaSf09kn8WVhDBPglQXFgCk4tWPdpZLdt6vzGvrnva7WvMHZHV3asauJbesvkzIU+eseTf4CvxFgusqxIooDJTsi+KYyhrMMOXvjyNfdsQ4HXZx5rqzeRnZGkvTy/XOZhqQrtg9Xk395R9vIesuSs5R0KWaJ54JTKHZn0HzmMS9Iey4gh6vnNh4b1beNTVsuG+wItAn/8ftmzVcWp92ljPYeuOUc6dDEq4XPhr7TXEDK7th6wuZWNt9kn6BXMJxOF6zPO5ld6y6X7LxZlVWnXQz72OneMeJSfCtU/8C92tJWHVstcg5Yvv+AJWtBQ4C5CTIK2ihzyO7OthOR3bbRPYXEhISM9zpxqi/Lbh4gc4rQA3Iml76ezO2BupChwhvMxm6HOoWDD1RKGK4MJbaNOpGCKolDp0mVTB7BjbY6kOBwlZ0OD0Yvj9cFVQInDImC2zxIMqUqXn/QAiXuvm/rz7Ubu0gJW89ZLSNkCz9kN6klWcgjOfjU7rXU7bPAgcDDNXZoXs0ui+cWSZ4J0kqNtjiUsWQHZc9iC0Od4UCtFdGcENczR3iC829P90AzJIVgyK7hiNV3o3kWiW7ZhPBoFuFNCI1jM/AjwpC4w+YaqXGMdTrw2Nftt5CLNeY09Ti0GZzd7Boqt9cftpjkZGMoTSonzDED0Z7WEXJ9kQido1V/iJdS5EjD6xvIEtxoTCSOphYrGQpJwqRxyI7GokrMT2yrcqB94EAxEABJTfY7DU1TzShO07PMQjC8anATZEuPlrMkcbQqijpYYlcnk5CDZe42dJekL9uORiD7akw/RO1oSTzbqnYf2asDPrgW8Gk+Nas3M7cAs3nAqwWwjx/kdG+8WnYojKwHAj2ex9hls9VOdozI7NoWUrk1qCK9WjNiXGo7e/XAbwRYTPRodPe9Z7LtihX9uNhyhRsdDRSCHqIn6gqdmo8LCtOQqndYIFeWYSdURAggnpMDkUBIOmMYPR20k46iQhY4RbXNkzCF0cc1HCG7+KFn1GYSpaGn6H5KyAJKQ1Ojegy5gjJROcQ7AUJ6CrBnguJKeRabOgQBpg5hMyXPHCnn3Z6SYM9sNM8iwQ1LFyoIcRJGgUEmqXCCgrpQ7UR0TTrnsPJbRyuibU6HCwVAynYiY3wKlD4EGK9iEEi8WDg5F62a8AZDWbnVAjEj202KLGBPAaYRobK0yngdEdaEEafptcw0WOUWC0o+UGjH7QG5RRuiVCBSw10qZEFLAkoOQaGJPNsKzULeIVL5u85zLL1XMgFezRibsOU39sM43nCl9EZKe0+/kbN7UWS90ZJZq0WwdZeKYU/DquZPMDw/lk+A9//koliA8dYPuwEWsHXUCRsIPtU7SccnmcDqSWL0KIjRY590jbaTvhs+EyonFAIaQHt5dFVSwdho1jfYEQCGIGzTqQAbiILCvENh0AnSTpMmiMAg/ZIp1hKw8guyRz3KgL4VdiGZULTXgrpAzGBnw0GDCRsaQvO4cRf8ITY1u8kmgIiIQ5BWAXKLuOBQpR2mLeTEM0FxpbwWWyikp9p55sinM9/2hKPpJBFv+JsHiVnvu9E8i0S0f4RcDhiCU28A7snN9B6QiErXTaKd2kwORQUQrOEoCYam40ykG6F2OaUgwCgkPasrIYIEKUUx7O4Pc0iBGs0D+URgxtx2OSXKRmMNFPGxkPVgKQmGykLRacFwcaGX8ETbil9rwKk0vZVZILV9cR2peCMkrFWkNq6cygLNhTBoajSy5FAoiWdb4YbHe6GQr/jzgA/GvtPEBHitYNzMFTUP7L1bs/5ySfDjlrPh9esul9zNlMFu5kMwLDj80gJea2y7TKQLWgit0hXaxQboInHpc5w36/ZZoCXaDPJ9e36EWQnYxpwS/zVOwUD3QSbAaxXbs1wnSng3w+KBCTAjI+MMjH2nka0FvSbBBHhpsKwCnPkXjeSB91vW7uXX52JkXDukAhzABHjNgQnw0mA5Bfhi1l/7JA/8grPtinuwzNfT/mmbPcXTTvpy7N33mQYzriEyAV4AOJ2uYyFp28/HWTl7ckHTn3beXIx9CxYY/ifAo6ZJjc5AN/Y3GCdB6r+yscIFmI4xoUNLmk9bJfNAYLbqG8n16s+11x+0jD1rCgrkdkJDopNY7skbYgFuCiDDxISsGRlXPZkALwwcTuepWxnf+tOJ328LUWhHfvDvX0c/qbkdX/rDD85klbf96/v4ba/rUFN18Qv4nwBvPB75yqZrP/jz19rB0X1Xk44GpXJ2e0hs8bqj4Z+fetjQqebDrSwsnwDvhwB/2C954OdKYZYF3HRWhmQeSE+4DVJKx3x6CnDZ9Cko0GP464rsdIArAogFGLGEKTGMjGuBdD9gJsALAP3YxP98/VBRrQz68cI7p+4mlrV09+VXd3UqdaUNPTcfl3z33VNjJr+xjP1PgCG0QTFFtW2q77wV8MbWILzQhKVUfhrwEKfKmxTffisADUtDriQskwBvfvHgAgowmZHiPvScBwK7VhDgZ05BoZN/cGiSO6DlCIAEcUgFGIrelzW1bAIj46onE+C1Cv8T4KyytoZODRwG4+S9pPK6dpXD4cwsb/v6bmZ4ahXeb2iwFYaVLMCwWUfqHUtA2V1bwxF+K3tGxrXDGCbAaxRsENbSYPkE+MBPL2V/OCB54BkZGf2HVIDZNKR5Iabd9d1brh/fd/34wcrjTx+4fuLhuYL4nZvOiBb+QvgzmAAzMjLOQCbAz4HAWtfOHJeD/KfFsNTYlkXa3/+xrAKc+Vet+GmvP0QWQSSLFxqcTbNbLB4kK/A1OxwWfunE2azv48n6Q2RpRrpCr8D+ueyGJLA3nuMmyCqPwpqaS8Bpy1K613e0W1xk8cgR54TaWbPb+7qDwnqQw1UO8ZLCYjYcsU4OOGV3bD4WL+wMIoPX5rRn0ZyI2tEFsekhqd2kawm2afJ6V3hlU4C1I5Cvvo/GXHEk+wEzAZ4nmAAvI5gAe4NEgMUrYc1vkk/LWenmASAkGUIO+bGZXFQC0YNPaJz6RodlxGlS8Esf4xSU3jJMVioWC5g2k7MZiYKO95Jd+cQJQs9az5E3A0jXYJmdGydTmGgsgRBgbQYZq4VScSayjrHv6OJikOhxHHkFGSFrPlPhJIFL7WgczuSiGzWi/CN1DkRBOamPFwF+KlG6Yntv7Iy1oAIsOCRhGk+QpYYhQpN9zto9/CnosXirg+rtFpSkdjfZ5Kd6B/GnrT3W4UAFUQbPGkGihIHrVFm9XiB+QexhstgykvIUYCEWTVwRTTakso2KGpm227hL+YgztDpQl+EastC0eEA7gtGr7NnOQqtWb5tW966bNtwepKjufSNaz1tRCxTJPODE+4pnY/q+D/2ZZDMGJsDzBBPgZQQTYG/wIcCwooSN8DTpHN3A7pmUeWyfh+51lrshoU9EPwgJrNpKunIawPtuSBDIQbJyMkh32hE6WU8ifRRJncTBakRhnhldXAxFtE2oeMs5/o1ECCzsW0BnT6H3R4JUSMQVpCEFAZZHcBNaxPJVDOrwWlRcFzp3i4rQaKuj7fK0jxOj7Q68cMhu2Qby7eNKaWG81sirAAtR6AUihdHzewYIwWgAsQALsZAmHayOXOg+BELtILfUB8T9gGAzCbCknYX0JXVvOGoZKrejibgJfgqc5LYhjTnr+9CfyQT4OcAEeBnBBNgbBAEmC3H89PK0Dfk3mmFeqFPIbvzopptPWek2cM/cDak/1w67B30ZCDGo229RJU7tX2uSE4vHs+NDJ4vA3fdtuhKye+BUV7udbJsKW0qdzMESol0kEqR78Soecmq3ySt01p5E+tQCFugjuqQYZLPYUbL9HM6iEaiieAoDRHFCTT4LD1fZZxRgMzHjoIsIo68nCuqjGILDM4wgwMoYmyaNFAyvC7Dt4EPDi6dmwdrGFRQXxmuNesL48lMr2asAw4H3MGgeIhq7iPG6gAJM1R1FRV5oKJqdZzsL6YvrXrfPgsIjriKKw61Co7RdsUKP4YaJL27MZ96H1O23ZAL8HGACvIxgAuwNPgSYkZHR30jnATMBniOguXYHL8B2p4vzm/Wt1gLQ8mh/KsB4+/GfxcW8ggkwIyPjDIQAn/h5MBPgOQKie7DA9WqU841Hrp+GueoGeH+GJUDniOulCOevI51/iHW++tDV59+bGS+fAB9kAszI6N+MebueCfB8EVDi/CDRNcnxhwxLBqvdtSEN2rYCvv/7jQA3BVjpGs6UbRef8devmE2nrKpErvcx1+Ie/joPVm+zaDPskilM/XOZhtRyli+/Mpar2cX/WzlLes19kSi7S5a8lnguMDeYx1XOuv3T/qP1B+obHe3XbMJ/tGiH9iuL3BQrnGQe8C9CV54Al7bpriW13UhuX06muCnxXHIGpXZYbEv0GdbucCZVqJa/5UH/aPzQ9A7O7vMlYFkF2OuG/GQY1NMJLc8kgtnNLmFMkMD2qzaqhVVbyanKLyw9D2zQaXi2X+VFGnERQJXENZ6wIgCdBQTSYVw9YWT4riDA6LgRF4mUu6c8oePGGwOiC5IvjL0ShgjBjZSRFCmGe8IJLUbreSuSheiK3ULuQqkaDpOUxVGg0LQY8iiOFgOsP0x2fCLDgpI4OslHUncxO4Nsg2X20XYyIlfw7LhBwsvcY7Y9DyUVFzeacFZcHlAY+SwWYK9NIbkiUG55JEkQVES7myX6aftfsbWcIcEqPjcjIgK0XfEeCz6SNqRUxvDjxQQBRpqNx61eGnDma+0ld1GL4c7BbUM9cU8K7pVLtwCvwP+Ay9oHrye3B6YwtoekLakAp1SqIDySMqxZ3nzS6bcCfOAn06YhUaJfthrI3FmJ/0zsCefH6E5xg9msm0rBJHe0XrRCCax6frqwJt09+nSD2dhNFkxAjvAUpAJWkZAgbwG7E4S+ym7Z5OGczUDSIafck2sFIgCdfQTtsQzza1+gv267bEUsyxBJHLnYyHQaEl7iFnIfVzqREYhiKCLJiGIhGJKCTnjubTw1B8Zb3akbhCyZB0jhK7eQkcnkrWV6eK+H0yq+aVqjzVQe6BlVOKFeoGdTSK/IejNSE/ataj5t9TpZCITO0fahuUhiebYhTjWdnFrKWxBgwSFpQN/XelrukhZbz8+6Lt9oJuOl95NSrWiuFQG+md5560lnUKrU3wcR/nZGl8RTIHrehFLlLKUIGnk/WwZTVeK/IPQ3AQ5N77ybJQt6eog2F5odl6y+e/hupoz4p3RUdQ7dyyItfC9LhtamYRBRaKjseu2tDOIfnEoakHrOxDuZXbgoEs/F5soSYDoTSdAMHPY+5g2mmQglgJagx6SHLWetMPtg4ckjiI9bvYjSiJUAgdGVI/HWCyQjmDLoTIUASGFC61apLyymHn4hDrHJSPt6oe8WiGT52UcbiAKhFxa6ddh5guoIxfDqFnKHG3opnqAMQkWoUQtlhdJQTxCSM1LHvzR41p36o1RisYQpTOfsIilaNZqd5FBScUmjzVQeCCpdCkoovO+m4K/Ip2TyD+zUKet/q4WbcKEklZvNeLmhV42fHOxuZFwCz1iebYhLiUzhptl5CrCkAWe61p65w1PSYggz2e+kU7ngudK5JgQY/btKNw5HfmN/k0IPR2HzQFHzAAQgIq87Kr+nRjZc3j7YJB9Bj1/dNVTeroMMJJerUivVdzO76ntGSlp1+E12f33NqNEgPA5l2jEcPqnW4GxFx2B8aS9UpKFnpLJzML1KfcOdNQpZ0qJrVRqIrrh9YosUyAtRsuv6oEyVHYMIUNM1lFze+7BArjNMIoVHRQqEnCXnKcAWu6t50NWgezaTulwfpbh+F+MMrLFrjL4FODiNaCdqrRkaj8zvKWkZQPNm1mjTq9VtqlEUtV1lgACj3ZrkepoUolxPakOb1HRBm7uquoZwtlMzCm1DK1Fhvp3ZVdaqu5HcVtk5BM/qziFcwcclyryGvuvJbQllyqRy1ZMaTWyxMqe+b8RoQZMielyJEpeylDS1Vijzg5zuyo6h4paBh4VytH9BU39hUz+5E3K7I/J6cPXL2khJEB1hhscshc39oWkz6vrN9A5ObnDJ9K5ub+wxuL7IcPzgtv9YwIyrgHRtrLn+pQ17l2oz2H7VKllfZSbOJtZwNfnrV+K5eOwJI9/5JZ4rlDFv10OAV95uSHMW4MFxdOWQzMTy3rzGPpnWCB2FBKITTyjtbesdRaefWautlQ2jQ+/uM4bn9aBfRj8entutGDCh+4aBpdSZoJH4RdZhOd2IFZXX06+fzKrVoouHWj/IlqmHJiS5gwgPYxoh44qVOoM5t6EPUTJrNfDs1ZlQPDjaVaPIpU1liC6QS6L75jwF+GYdtIHIMOL6ZqnG9V68a2O6q6rPbnP4FmCcQoAO1ejNdCJa9C1E+EXbIgCISwDtnEontT0yr0c7MgHrWfCkgan7fo5M3meEACt0pgc5RL9xFfDyVN8zDMWt6xm5mki0GVcQl6mn3wSLGQ40dVYt39RTFnZqe0aNFtcUL0m4ELjWwp3wuFTZ1mu4lNCKtwEIM6Qa9wmNNROJBTzJucw+uYQjxaYJ8PSVsBgZGf2NZCGOVS/AkCh0r+h50S9DbvGLThydNcwydNMQv0eFCsjDvWxZVL4cjthiBZQAEgsZDk0ncWkisKjguJvVhS47pkgRXSiHQtzK6EQ6MPIQHsYc7GAhX8p7mTKEh6GMvHCIMEnlvVl1WqSAQySOlOEZU0R0F4WBYED1adzZcP4CvCWTzKeaC3x/goY/3h5QUxBV9loLNO/97O462QhEFIe4KLFFCohoUlkvKiIOKWZIWmdcMblGuAS4ItQB8cOp5AoVGg0OGNz3s2UoA7G5azUIhgSTy1VoalxfIam7WTK0cEqFCmeRzoPsbvedQK4OvRNwX8EUDsvtRlK4RqgINeu9kgjwHNtwUcEEmJFxBXFNCPDqpv8I8CwJ2QMlniuU/izA+/1PgCs+J0tJSzyXngtSDF2xfSm/uzKuSq5YAabTkJ725svDVDclnktOGPRLKcCwOMnHYY9iLDX9oOXBZ09DWlr4uQD74NQAHI9T86BnalMDcReIZHSSfrazuRgZvXKlCrBf4EDBCl4Lel4C7Ed4KcKVo+DdDE8xTYB/cvH5Bbh6m4XOxG04MjW81m520UG5mnSODofpz7OPuPehq95usU+66vZbWs5azQNOOohXnTIVTBgfS8MjWToXRSyZU1m4hxbTOa/CSFp9Iz8stukUP/XFd2qUYgH2LEZnkA3FRngyyHaAzHtpOkmmAOEUHZELY9dTwoVNhxgZ58fot2uZAM8XBwtcX+UyAV4e/CqSCbAEjl7d4Mkwp86wgAIM2TPJHdBRYVqLeH4LztJhsYKkQa7MOjLTSTzzBPImCSY4hI1xJAIsZCHdhMdjYijoOzXKmQSYOjz38xGXX8zGE+RFhBZAeBVgZJwfo99iAjxvMAFeRqxGATa9ddz42r4FYcVL+4/9dAEEGJTd4lcmkkcSsaHqCDkknk93roWSKaJsyhiyXCW1eknInWSveFXS1GpWdGkksQNKqXzEL/NUf8iCNDsCbZWiZbMg3lRHxSsf0aWRyKpPX5JTvlOjUUBosCqRzHv2LAZZNutp4rK7fI5C+Wk1KzeTBaFwSNeoQnnMg/x0WEbG+dEtwKFMgOcFJsDLiFUqwJbgFP5g7nDqjdqCajj4UdCLMw9YrI4CBSVbO4RO09W4GBnnTSbAzwEmwMsIjXH1bYPxnAIMTJuGxBbiYGT0bz4i/wFDgAPx2DIBniOYADMsKJgAMy4ZxZ/rVwdr91pki70P1UKTCfBzgAmwG5zdMTI2AUd1a2+3apB6LhQcDmdls2IBm9jG2dsVA3af2/ijRk1dGv7AA42dGodzUS76Agrw5hcPSgZhkU2QjE5FNCeP4Gyj0nFMM1G89RBYvY38Leq11/Zx6vkpJD7TWK3Z0Os4rCUgXdhZ4vlMdgbx2xPNm77rKKwfObXItsfl9k2h/Wd5UVSJ/GB4ShSg+75tpttGqL7n4HMf7Muxr6w1opkAPweYALvRNzh64UFOVavy/f33+ofG4FNQ07X1zKNrUflhKZWNXZpjIWk3H5deicyzO4jsKfv0dxLLPj8VrdYZztzLuhqVf/BGcn2H+kpE3sXw3KPBaWWN8uiMmmtRBWfvZSHxPVcSdCPGD/bdu5dUHnDzSYdi4MODYblVnXE59QeuJ5+5m3XgWtK5+9nxeQ0VTQr44DCvujMktvjkrSeHA1OrWpSXIvJQhr4hsiDzqMm85UxM6OOSvVcSlX0j5x/kPEiu2Hs1sUc9hJKgYIeDUuDedi72YUZNfnXX2btZF8Jyd12O1+gMB64nIfC7u29z7idkwbGoAoxecrTVMVzj6Mu243eWSinpkYXuFb0tXRC/P9du7CLqIpyie/jAFpFHko5VGcON95LDviy7eYCsYIyQnMmlrydzeCxD0zaHoFvc0A6d7m3XE0YiTiV+ycpNuPAagd4Zng6Ll3RAdOvmQbL/HU5N9jvxW73DMlhiH+tydN20VW21QJxsY+R1RCh/5ReWSS3ZdQDFRjHoDhMo52iLQxnLCQsvIyLyQjB1Cucecc1Xhwar2SXNt2qbBeWf0Di7Qm2KKA6XAE0xXGUnc6vohlEpJDCqI2k3QT5n2YCoiCaNJDXlQ1OYngutBWpH52vBDQEe63CgbITRnMNKLrdna/i64rO7KCgJKkhVH9WhYjyViLfqS67aTE0hXKOmACuanc9uJZAJ8HOACbAbUMfQuBLThOVKZD71KayRQbrGxs0XwnK6enWHAlOgrDFZdfQstBa6u/tyQltPPwTy1O2MfVeTtIOjAbeeHA9N338tSa4ZTipo+vpO5qXw3FHTJBQRWQQ+KkTcgJvpMGEht1Df1KLmkvpumWowq7xdqxu9+biktafvaEja7YQyZBH1pLpbPVTbpkotbm7p7kOyvf16pGAcN5+4+QRFheoj8esPC0Dkqx+bQAp4SzhxM12nN+KVAu8BkPyQuOLgmKLb8WVjJvPhwJQb0YVbzjzybUDPG4sqwOi20G+SPneDeajSTuXtmZxJgBuOkN3uoOXaTCJI4lMgOll9g8PU46jeScxunKL+6OihQ+KQdKMe6gZh98BYJLsFP7CNq5x0zg/tZ2mUmYwtSTrCjrlgyzm+U/ZqAQszl3AWAgDtpKRaIqQvUIgImuRkwpI4mNd8aaVoyaFeNH1q9kFgVEmcZZhINUIK7QbZphkhzCwbcCDfjohI2STnUxOKKskFFG9E6NUC9mwNH1d8lhcFREnw3lO7h/zissJHHN6z+vAUrtozmwIU12tF0C3AISdfC8ZjywR4jmAC/HxA3lBWCCo9hNtqWxTLcqVgcT9Bb7MYmh02owt95Wi7o2a3BerosLl8f4tGjwyTCJ0yN+6CbVe3z0r7OzIJR+dERwzrCg74CF1h2xUrbCZwuJroff1hy4TKiVPIl3apvvtoxKK61XLWirpQg0kcRZPOweiB/eQ7Hdh86OVRDFSWbrlIzL5RUmZU2VOAaRRSTZ0TGoD2kXTulIiob3RAzFAG2GrwkQTzzJcKMBy0KdAOIMxN6Ja+wQ43Arees0raTSjhLBsQby0oPORnXMkvD0JTkORCY1FjlF56rwIMt6Q1fFxxcJYXBcSLIC6rsG+jEH6m6ouvmu+mANEIs3yz9BM+3Y5wBQmwxe7Smsgg2OUlyvBVjuuLTKn/nNg/vmz6vSQCDLOyRzNEv/0CI6PjVGJhHFOfIYOJfpd+fjidTpjU/MG8MDw63qMZ5g+WAwsnwL2eAsy4IBSEYaWzbp9lvHdVzWNuOMKvjLaCuAIF+Hixa0+eS292jaxwogpvxrriOvh6LTEWToAHRozv77v30eGw9/fd7VAMvLLp2tYzMRBdh9N5I7pQoR1BmIsPclu6+w5cTw649QSOkJhiZHw3sbyqRXntIf/hGth8Ojo4pmj7+bhTtzOOh6TlV3fdT664/rBg37WkdsUAPM/ey27t7jtzL/NOYtmdhDI6Fsr9x22qesDw7q7btx6XHLieND5piUirikivuhKZjzcAJBsUU3QxPNfhft2Jz2tYdzSivFF+9l6WxcZtDIjS6AxXo/JzKjqiM2sLa2RXIvNis+tSi5pDYouRqUK7RKq8sALMRkEzMvo5V6YAHyzg3Ssdbz9eBQIMu/OVTdf3XEmE/tW1q1//InDUNAl/CPC5e9kPUirjcuqPhaSbJizbL8RB8JLyG6GIGaWtMVl1/UNj0LnQuBKa1IbjkWar7VZ8aU1rb7OsD/p9+k5mdEbN2fvZkGqor2bA0Dc0duBGclpxC8LQWBVNCgQbGDZuPRuDw+Oh6VDrLWdiEvMbd11KQDoQVCQLDUYZEEA7OPrl2Zhu9VBDp+b324J71EOfHAnPKmtDOhB1ZBeZXo1S3XhUGJ5alVHaJtjri43nF+D+fvINgArwnv975tRLd0+/dG+efPm+lJIAbp55+cG5X0VIePZX4WdeDjtLHGKGe/Lrlx948jQp9jQi+sVXHs1ESWChbDQ1NIInydmX7ouJiKd+ecc7RWlSkih8Ue+feumemJKQT4nwzyBaUsSwGYiGnYlCGJKCpJ0Fnv91lCdRkYBf3hbz5FNOb1hC1F2Ul4TeiyS5PdyMhL9HK81AyX0Iis5KbgYJUeWTv7wjJq7FU5LoojanFOrivfAII2T9/EQLH/95IBVgvV6vUCiYAC8hVoUAMywUnl+Ah4eJsa5TDj88nhx5LFHM8GPxYUfjnoOPxQwnjJ8LaRRvPBY/RckpT04PLCmVR5mnOC0R7xSK6qY4Iw9GHEtwE45nkob0RcmV8k2E96g1T6EWEZ70yHTelJRnaYg2l1xQcPrlc9PLlfKkpDrLUyMxUy7n4bEdGxvr6+ubnJxkArxUYALMIMLzC/DExIRGo1GpVN3d3W1tbU1NTY1rA/X19Q0NDfwBA4NfArcoblT+wI2WlpaOjg6lUgnpHRgYgPlrs9mc7r/WmAAvPpgAzxu/CHdly3n3asHzCzDenS0Wy/j4+Ojo6MjIyNDawODgIO9iYFghwE0LDA8P6/V62L4wfK1Wq8PhoOoLMAFefDABnjfYZgzPAp5kBgaGFQH+oRWBCfDigwnwvMEEmIGBYfWCCfDigwnwvMEEmIGBYfXC/wTYYHZN2HgBNnOuETLXZWWDCfBcwTmc+/Jd23NcL0e6btQ4f3LfVTvAn1r5YALMwMBA4X8CrDW53nhEet5Xo1y/eeiSG3j/lQsmwPNDntL1wi3XB4nkhWwVgQkwAwMDxXwEeMLCmSYXkcZx6+TObPNn6UaTVXJqYTlpJTOxFh0rU4AtNkdCWe/Gq6W/PZL928M5vz2yDPzDsZzfeXguCbPfOJL9VkDe4bA6hc7Et8gCgQkwAwMDxZwFuFMzhl5JOzyhHZlc0VQPjaOHRXX4ii047A5XZIurx+B6N94V3+lK73aVz7j77GJhXgLsdLrCc3t+dzTnzeO5jHgD2He3ZgE3kGACzMDAQDEfAT4V3bhIe5UvJWx2x9sn8xdRgIFxm+u9BNcLN50v3HJdq16GLRnmJcBNCr1EhNY48S4SkdfDt85zgwkwAwMDxQILsMXG9Q2NeZ3w5Bs2zq7sG/EacR6piTFT9NkIcKNcn1yhSqlUz5vJNZqCbZmZt2tTqqSn5sTchv5xM8cXa/aYlwBXdAxKFGhh+e6p/PWXSzZeLV13qeSPJ/LEpz48X/Tn0wV/u1C8926N2F/CPxzP3R5adT257f0zhZJTi8HfHsm5myXjW+e5wQSYgYGBYiEFeNJi23giKrmwac/lBIfDWd6kOBSYsu9q0qcBD5tk2oFh41cX448Gp3128mFqUTPCp5e07rwQt+1cbFmjfGR0/HBgCmd3hMaVHA9J+/JsLEIOGca3nYv75forF8NzmmXaPVcS9l5J3BQQFZ5WteP8461nY+hGs0ExRcdD03dfTuhWD8XnNZwITd958fGX52L1YxNI5Mcfnt93LWnUJF1q/5kCzNmdn98o79cv/zDsCQv31a3qklYdfzx7+J8Aw5qMypeHpHf+3v2Je93lkrQqdW59343k9t8eyQ5N79h1u3rPnZq0SvU7J/MelyqTynsvJ7T+6URuZF4PQuJd5J2T+XAPGCZjihQfXyyOL1UmlvbiPemDs4slxkyAGRhWH34U2PiNr3IIt2V948unpD7gzhzeZ3v2N3ZkT7mFANQHpIc0DH5BBHP7/y2mk89sBiyYAFtt9s9ORkNcj4Wk/f7LkODYoozStpO3MnCqq1f3t8NhvX36T46GQy/HTOZ/33u3uqV3/fFId0TuvT13ZKrBD/bfw9mdFx5XNCmQPhw1bSpo86EbpLeqbFbuvpKAbNOLW8/ey4bPvcTy8NTKxzkNEPiHGTVRT2oQPji2ODqzFmevPyx4+KSmQ6HbcCzC6+sCE+CZsAQCHJja8fqh7DcOZ+++XZ1RowlO62hXj+IsFPd4RD0R4Cr1747k7L1Tk12njS5UQFyTylUweZuVBjQFTOTy9sE/nshNr1YnlPVeim+98Lhl843yPxyTZrcghADX/Pmc8bV9C0UmwAwMyw5egLdntQ6M814u1xdx7UR6d+asi2qlPh/cabheoqbuv4Q1Ubn90bly2qvmdI38w+HCfqPVfTQFq935d0cLl06A1QOGbtUQddsdjmZZX0ph85Hg1Ez3BnDwUWhHPj4SXlAjy67ogK2MYMYJM86W1PfYHU6LlYN8ItmW7j5YrjgLh8E4CUu6qkVZVCuDZ2sP2QYVljTUGo7efr2qXw8H3e3uSUnr8Oi4QjusHSQ7w8s1wxodcSCdjLI2pA+3GAsuwCdupm8+Hb3jQtzF8NwRdxUKarrw5qEaIIXMLm+nbwbA7YSy3ZfwMjFbXVxNAgyN/Ox62carpVQs3wrIOxHZABmG4YvDLUEVENe/nCvcGlzx3tcFuNPOx7V8eL4Isg1VxuH2kEqIMS4cGuSPJ/KQCEJeSmg9+bDxvdMFQi4Ly4W1gBkYGPwBVIBfuVFDDw2TRCMmbPb/ui8PNnGVikjDgMn6n3fnjrvnywyO2/4jtW63ZN6u1JI4LtdbQbWFPfxc2V9eqeJNZEg4ceQunQCvOCy4AK87FtGh4NeLeGfX7WaZFnb5jehCmPI5lR3RGbUXwnJxKupJ9d2EstSillO3yeeB2cBo5YLPFg98nOL6Msu1ddbclu367SPXl373H/CKIxNgBobVByLAX2YltxK7ccJq/x9HiyycA+67Vdoffl3mDuI6mtmz4SFvCntCM2r5xo7sF89XwMF7uVxIZGd8B/kQvcoEGFn6ng0yp7kiCy7AsO8bkdy4OSm/6dOAh7C5o9Krrz8kC2reji/92ceX4IY1/9GRsMT8RnDz6UeR6dU0rm/AAt55q7p4HhbwvLBQAgyzVfxN+PfHcuj/vj74p4A8ybAsHyQJLs43ZwmZADMwrD5AgP/+RDGdmxJarvnGl5m7krrghrhV9hJdgMz9j/35zf1kJQDO4fx/jxTSP3d3JvCyejC92y209D/j7P+4Laugm7eGv0zshB3sFwLM2R3bzsX+acfNZlmfjbPfTSzfcyWxWzWk0I68u/t2ZbPSbneYrVxrTz8CTFoQxKHRGdQD+to2FfQMKUBZYVDCvvxg/z2DcRKH7fKBpi7t+CT58j5htjZ0atrk/e/vu4uz7jyfjTXxH/C8sCACDNFC2xY0D7wVQAR1/eXSGtlwh3qUfijeeLV0582qD84WQqERYHto5dagCvjHlyrPxDRtC6lcd7kEp94+mbclqOKrpyHXXyn98HwRmgK/kN6vblV9fr38zWO5m66V7Qit+vPXBUgKKSM6ft89nY8sPrlULH4JmB+ZADMwrD786GrD+fxe6v7+2TIiotuy23RT/wdH1w/84kIFdae0DkGhEeY/7MjuHCT/MEID//v+fNi+41Z7mXK0RG6AGU0Dt+vG/xNRZT+wgBES6vsoo7a8Sf7a5zdU/fqM0tZz7lFUEN0PDz4wjpvlmuFXNl0/dz/77L2sd3bd7u3Xv7/vHvxHjZPv7r4DuX1vzx3diBHi+sH++wj86mc3zt5D4Ow/7bzZ2t3314MPINuQ4b/sv88E+PmxIAIM8ze/qR9CWNE+CJnE71/OFbb2jr51Mq9Brs+o0cQUKdpUhuORDamV6ndP5UMmYR9DgE9E1r92MCuxvPdsbDME+Hxc8/1sWZd27ONLxcUtA1uCynG2rG1wx80q+OPsF0HlkPaQ9M73vi5AdvmN/a8fyooulF943PKbQ1k5dX0HH9Q9pwYzAWZgWH34YWDT/z5T8eK5Svx+Y1f+N3YT/tcDhfCh/G8Hi/7ueAl1/z8HCmmA/7KfD/CPJ6HZeQjzowtVG2I6NsV1vhpU/3fHSr6xI5eGBP8WQ0xqH1h0AY5Iq3r0dPCResCw5UyMakD/ydGI0MclUNbg2OK9VxOhnYn5jV9djD8UmHIvqXzMZN554bFpwgJ+eS7WYuUyy9q2fP3ozL2s3ZcTYBPjcOfFx4cDU4Jji+wOB7LYcubR13cyN56IohbzbPBMAbY7nNRQ23unZnm5+3Y1TMDKDn6M22JjoQQYIgqxPBxWV9U5BMP3/TOFRc0DaHNoZ0FTf3q1Oq5ECU+YvHi3yGno+yKw/EGO7MD92tcPZYfldEObwbL2wcSy3sLm/r9dKE6tVH12rQxn06rUXwZXBqW2I0BAVGNGjTa3oQ8Zwd5NKle9cTj7VkbnyYeN/3Y4+3GJcs/taibADAwMfgg2CGtGAV6zgF5KFGiNkwkwAwPDYmA+Anz6UePK119i4DIB9opJq31bSOXvj7G1oHm+eypfudBbMjAwrHqkpaT8yzf/6fCBg3DLurq+/c1/6tOSqaQ+0NLcHBwYBEdxUdE//8M/Go1G6i+gorz82//0zwo52Sb80/UbkH5mBplOEnj9+jt/eov8MTszmhqbboaE8Adu3L558ze/foU/mAvGTaZv/eM3iwoK+eP5Ys4CbJrkkspVj0uUq4BJ5b1jq2uruwVEQVP/B2cLfz99JPOaIir+u2M5VxNbOTuZnMDAwDAnpCan/PiHPzp6+PC+PXsgwN/8X3+v1WrLS8u+++3vfLpu/Ruv/Wb9xx/b7fbPPv30gz//+8/+74/Dw8JeeenlH/7gxYP79pcUF0Ph3n3rbfD7L/xv49iUpbTu44/37totl8u/98ILwTcC//3d92w2279+7/vQ7IwnT37yo/9z8kQAUkPuCY8ff+87L1w4ey7oxo2szMxf//KlH734r4cPHuITcrluhYYiR/7A5Tp04MDLP//F5k83vfCtf3kcF6fT6f7p7//h1V/9etOGDVD9+rq65qam7/7Ltz/58G+/+7c38H5QVFhYUV6B4m1ct/61X73y3tvvcBwHN3w2fLLuFz/92Z6vdvFJz4A5CzDDWoPD6bQ71iL9/CtPfX19b29vZmYmep/x8fH8/Hz+BAODfwAS+OJ3v+dwOAKOH3/rzT9+8//7XxDgt95883TASZwdHhqCJBcWFHz+6aZ9u3fTKKdOBLz/3ntwQICpBWyxWCCHEFcaAGhtaf3OP39ry+bNRw8fsZgtkNgjhw5/8N6fcerNN373x9//Yf/evWBoSAjiRoSFv/Gb13/90stQ+hPHjv31/Q9oIhQQ4Fdf/hV1d7S3ozxNjY1wIxZeHYYGhyDAKDN8fvqj/xMbE3PuzJm33/wjDkdGRr7lFuC3/vDmnl1EZfEMfv87L0DyN63fcOzwEfjAvH79lVfh8AGpAFd0jxnNc955rUUzjljosRCd91o4+C6Sw+nKaSVLTYnh1VMCcbIoeZlszHcU38WgLcAfLCZmyuiZVfYMMNcye4afR619R5lTgvO7V1cNxsbGip72SgMDAzU1/II+c8JztuFsHjSA5mK2OU6n9uqM7JvTWkFDff2xI0fokn8x0Y8gigaDAUJ4787d9R9/AusQZjFOhT14AG1zxyDC9tX27Xt37+7q6jqwb5/ZbMb75aEDBzs7p83nQZQDe/cNDZIlEZMTkxAS4eG2Wq1BNwLXffTRzm3b2tvaSktKPtv4KaS6vKwcZ5H4ji+3oRgkCTcK8vNxiKSQQkV5ObT2+JEjH3/4IRJB1jC7cUqvJ3f4qYCAqspKh90eEhQMC/hmSMjhgwc7O8hG71EREajOrp07aXUe3LufmJAAR2F+waULF+DwAakAX8pU74+Vf3y7vb1v4o1LTbHVg6dTetff6dAarL+/0rw3pudmvjaqXHcsQYEHaXNYl83u1E9wZ1LJbKqvU3vz2vT3ivsTa4euZ2uyWvQXM1Q+DvPayZxlPOOjdEEAAAP1SURBVMPbImUH4uSPawavZKqPJyqRu4VzwPPdwFaEv5KlVo9YLmeqvwjvym3Vi8NsvNd56LF8ZxQ/QEY4NWl1/PZS01fR3dGVOqG0CMA5nBeeqAwTHCqFZAs7DIfjyX8JKPmQ0XYgtievzbA9qpum8M6NVprCk6aRLRGy1y82ohgoFfUU8hJaYHuUDGYTGs3KOVAdBNgX04MAtIOj1dzzqKejf8IzEaG1aQFQU3EB6CVAFWhG02rxNBf9OIfy01xorCq58WSyEteIszuFhhJagyaFPnFrhAz5ojWKOgySMhjNHD2L8tPwdwr70BpICpUSrjtwJF7RoDLhYuFZO/hYTj0HxqyXMsgaqrjWBR3kWgtRBB9ACEbPolIaPb+sjLg6wqVBgwtXROsOiWCH4uX43fmw+2GFDlGa1OPCDUMjoqGEO1m40PAUKotkaaZoCrQw7vYdUd2b7nci97SGYdrO79xowa2CJsUlFl8C4a5DykKTCu3fNTBJG5beyZ5XX5K1cN3rlKbYqkHFkBnPC1Km5e8ftSIF+rzQWLQxERjtL1QHhZFWIUvdO2ye6a6mCdLWw2sQTVl8LSTPDmIJN5WkDWnr0b5CyEUzYvnsQScSFyrLwMAgFWA8WujU6C+6D/jU95rw9OKh+iCkDU81uiF4QkTxzKc1jkBy8OjCRxBUxArM1aBLPZeu8n2Izjq1YRjdLlVBQMi9Tmn8S2hbUC6x/enh8UQF+gX8CmFwiIjo3dAFoMNVDpmFU+ho0GGhzPhFCihtfrsBecFnf2yPkE546QD6CFpyGvhUSi86OMiAUpQC9fzsfifNEX0QunshL/QstAXQUb4X2NqsGccvyoNXmfLusatZ6m4dmUlMqzk6yaE9PRPBL21tmhccNGv6Sy8BmotmJK6FkAt0HSFpLjTx3dHdE1b7J7fb0YcKDYXotDVoUgCS3flQ5rUMwlkha8gJBCa8bKCyZ4z6oHaH3YorzhqHEKomFd+PU4UQEhF84BCCCWfja4YC3dcdLwq05DRN4dLAU7giKDNCUgGGA8AbBloGoi7cMDRwo8ok3MnCNYWnuLIUaApx4yN3KjnClULBxiY58Y1ET9G7DinQRhPaH7+0YRHG6y1Ea0EDiLOGD9oHbxX0kJZf/LxQ0MbEL9RaqI7XKoifC6ENaZFoUrT1qBsQXwtJlWkselMJmaLi9CkT+gohF9RRkjgDA4NUgE8kKb3yWKLyl1/XSzzBPwe17n7Ugxd5WJySU8/Dj261I2X0yK+eb5ScWlg+f8lpC0g8QSTr1X/e9JrR/HKZqcwz0TP8XFMAfUeZR4KM/smZ+gpKvqNhYGBgg7AYGBgYGBiWAS7X/w/F3Vr9jX1is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9" y="1282633"/>
            <a:ext cx="3817602" cy="4666647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3215680" y="1484784"/>
            <a:ext cx="1508720" cy="0"/>
          </a:xfrm>
          <a:prstGeom prst="straightConnector1">
            <a:avLst/>
          </a:prstGeom>
          <a:ln>
            <a:solidFill>
              <a:srgbClr val="FE56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4724400" y="1260007"/>
            <a:ext cx="56886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system searches direct booking SMS Links for instant uptake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215680" y="1988840"/>
            <a:ext cx="1508720" cy="0"/>
          </a:xfrm>
          <a:prstGeom prst="straightConnector1">
            <a:avLst/>
          </a:prstGeom>
          <a:ln>
            <a:solidFill>
              <a:srgbClr val="FF37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4739165" y="1772816"/>
            <a:ext cx="576408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Checking newly register patients vaccine status especially new migrant, asylum seekers and refugees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1" name="Elbow Connector 50"/>
          <p:cNvCxnSpPr/>
          <p:nvPr/>
        </p:nvCxnSpPr>
        <p:spPr>
          <a:xfrm flipV="1">
            <a:off x="3647728" y="4365104"/>
            <a:ext cx="1091437" cy="1080120"/>
          </a:xfrm>
          <a:prstGeom prst="bentConnector3">
            <a:avLst/>
          </a:prstGeom>
          <a:ln>
            <a:solidFill>
              <a:srgbClr val="FF37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nip Same Side Corner Rectangle 51"/>
          <p:cNvSpPr/>
          <p:nvPr/>
        </p:nvSpPr>
        <p:spPr>
          <a:xfrm>
            <a:off x="4784275" y="3063981"/>
            <a:ext cx="4480077" cy="2519395"/>
          </a:xfrm>
          <a:prstGeom prst="snip2SameRect">
            <a:avLst>
              <a:gd name="adj1" fmla="val 20909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Opportunistic Vaccine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Discussion with a clinician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 if borough resident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digital poverty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safeguarding concerns (not just due to vaccines refusal)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personal beliefs around immunisation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barriers to access (language/literacy appointment times)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Liaising with other professionals (Health Visitors)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5575" y="5733256"/>
            <a:ext cx="11485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www.england.nhs.uk/london/wp-content/uploads/sites/8/2021/12/Good-Practice-Immunisation-Invite-Reminder-Guide.pdf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85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Data Cleansing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65393"/>
              </p:ext>
            </p:extLst>
          </p:nvPr>
        </p:nvGraphicFramePr>
        <p:xfrm>
          <a:off x="480292" y="1314612"/>
          <a:ext cx="6530108" cy="4407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6704">
                  <a:extLst>
                    <a:ext uri="{9D8B030D-6E8A-4147-A177-3AD203B41FA5}">
                      <a16:colId xmlns:a16="http://schemas.microsoft.com/office/drawing/2014/main" val="68253985"/>
                    </a:ext>
                  </a:extLst>
                </a:gridCol>
                <a:gridCol w="4723404">
                  <a:extLst>
                    <a:ext uri="{9D8B030D-6E8A-4147-A177-3AD203B41FA5}">
                      <a16:colId xmlns:a16="http://schemas.microsoft.com/office/drawing/2014/main" val="1130623933"/>
                    </a:ext>
                  </a:extLst>
                </a:gridCol>
              </a:tblGrid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Admin Lead/Practice Nurse 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Action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888237478"/>
                  </a:ext>
                </a:extLst>
              </a:tr>
              <a:tr h="6073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Declined 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Code decline on patient's record, also document national catch up campaign is offered if parents change their mind.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3999277277"/>
                  </a:ext>
                </a:extLst>
              </a:tr>
              <a:tr h="1247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Call back 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Person answering has requested to call back another time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1418962179"/>
                  </a:ext>
                </a:extLst>
              </a:tr>
              <a:tr h="1247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Moved Abroad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Task the Practice admin or management team to request deduction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1040226564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Already vaccinated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Investigate where vaccinated, request evidence be photographed and emailed to then be coded as appropriate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4187168834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Appointment booked at Practice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Ensure sms confirmation is sent if they would like it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293314725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Appointment booked at Pilot Imms Clinic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Ensure </a:t>
                      </a:r>
                      <a:r>
                        <a:rPr lang="en-GB" sz="800" dirty="0" err="1">
                          <a:effectLst/>
                        </a:rPr>
                        <a:t>sms</a:t>
                      </a:r>
                      <a:r>
                        <a:rPr lang="en-GB" sz="800" dirty="0">
                          <a:effectLst/>
                        </a:rPr>
                        <a:t> confirmation is sent if they would like it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2118751757"/>
                  </a:ext>
                </a:extLst>
              </a:tr>
              <a:tr h="374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Following Abroad schedule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Advise the reasons for following UK schedule (ie: not missing out on some vaccinations, UK vaccines offered according to local risk etc). Ensure all vaccinations given abroad are coded appropriately.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2578610953"/>
                  </a:ext>
                </a:extLst>
              </a:tr>
              <a:tr h="3743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Deducted (Patient no longer registered with the Practice within CL/WL)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 further action if deduction complete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1853170768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Moved Area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Task the Practice admin or management team to inform and request deduction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3447390821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Investigate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Vaccinations unclear from the record or need support in translation of records not correctly coded from management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52790720"/>
                  </a:ext>
                </a:extLst>
              </a:tr>
              <a:tr h="1247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 phone number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Task the Practice admin or management team to request letter be sent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313403839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Phone number not working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Task the Practice admin or management team to request letter be sent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594166190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Vaccinated Privately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Request vaccination evidence be emailed or taken to a clinic to be coded correctly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2742614065"/>
                  </a:ext>
                </a:extLst>
              </a:tr>
              <a:tr h="1247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Up to date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 further action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2004237432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Vaccinated abroad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Request vaccination evidence be emailed or taken to a clinic to be coded correctly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1700380977"/>
                  </a:ext>
                </a:extLst>
              </a:tr>
              <a:tr h="249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Other ie wishes to delay, unwell currently </a:t>
                      </a:r>
                      <a:endParaRPr lang="en-GB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Note in patient notes 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732" marR="43732" marT="0" marB="0" anchor="b"/>
                </a:tc>
                <a:extLst>
                  <a:ext uri="{0D108BD9-81ED-4DB2-BD59-A6C34878D82A}">
                    <a16:rowId xmlns:a16="http://schemas.microsoft.com/office/drawing/2014/main" val="195649113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2291" y="2595105"/>
            <a:ext cx="3500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Cleansing data every two weeks, allows practices to get rid of ghost patients.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4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Systemone Searches for older children</a:t>
            </a:r>
            <a:endParaRPr lang="en-GB" dirty="0"/>
          </a:p>
        </p:txBody>
      </p:sp>
      <p:pic>
        <p:nvPicPr>
          <p:cNvPr id="1026" name="x_Picture 1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01" y="1353272"/>
            <a:ext cx="8642061" cy="4337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71709" y="1653308"/>
            <a:ext cx="276167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</a:rPr>
              <a:t>They are requesting GP practices to </a:t>
            </a:r>
            <a:endParaRPr lang="en-GB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200" b="1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</a:rPr>
              <a:t>Run searches for any children who have not received either one or both doses of the MMR vaccination </a:t>
            </a:r>
            <a:r>
              <a:rPr lang="en-GB" sz="120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</a:rPr>
              <a:t>as per the Routine UK Schedule and invite children with an uncertain or incomplete immunisation status for vaccination as soon as possible.</a:t>
            </a:r>
            <a:endParaRPr lang="en-GB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20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</a:rPr>
              <a:t>Check immunisation histories for all new entrants from abroad and newly registered patients of all ages.</a:t>
            </a:r>
            <a:endParaRPr lang="en-GB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200" dirty="0">
                <a:solidFill>
                  <a:srgbClr val="000000"/>
                </a:solidFill>
                <a:latin typeface="Aptos"/>
                <a:ea typeface="Times New Roman" panose="02020603050405020304" pitchFamily="18" charset="0"/>
              </a:rPr>
              <a:t> Ensure that appropriate triage and isolation procedures are in place so that those presenting with a fever and rash can be isolated immediately, to avoid exposing others. </a:t>
            </a:r>
            <a:endParaRPr lang="en-GB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7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Tips and Tricks of childhood immunisation process </a:t>
            </a:r>
            <a:endParaRPr lang="en-GB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58172" y="1378672"/>
            <a:ext cx="11385550" cy="4479925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sz="1600" dirty="0"/>
              <a:t>D</a:t>
            </a:r>
            <a:r>
              <a:rPr lang="en-GB" sz="1600" dirty="0" smtClean="0"/>
              <a:t>elegate </a:t>
            </a:r>
            <a:r>
              <a:rPr lang="en-GB" sz="1600" dirty="0"/>
              <a:t>a lead nurse for childhood immunisations </a:t>
            </a: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H</a:t>
            </a:r>
            <a:r>
              <a:rPr lang="en-GB" sz="1600" dirty="0" smtClean="0"/>
              <a:t>ave </a:t>
            </a:r>
            <a:r>
              <a:rPr lang="en-GB" sz="1600" dirty="0"/>
              <a:t>a protected admin sessions for recalling and organising </a:t>
            </a:r>
            <a:r>
              <a:rPr lang="en-GB" sz="1600" dirty="0" err="1"/>
              <a:t>imms</a:t>
            </a:r>
            <a:r>
              <a:rPr lang="en-GB" sz="1600" dirty="0"/>
              <a:t> appointments </a:t>
            </a: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E</a:t>
            </a:r>
            <a:r>
              <a:rPr lang="en-GB" sz="1600" dirty="0" smtClean="0"/>
              <a:t>ducate </a:t>
            </a:r>
            <a:r>
              <a:rPr lang="en-GB" sz="1600" dirty="0"/>
              <a:t>reception staff on where to find on </a:t>
            </a:r>
            <a:r>
              <a:rPr lang="en-GB" sz="1600" dirty="0" smtClean="0"/>
              <a:t>Systemone </a:t>
            </a:r>
            <a:r>
              <a:rPr lang="en-GB" sz="1600" dirty="0"/>
              <a:t>due dates of vaccines according to the UK schedule, For example what date 1</a:t>
            </a:r>
            <a:r>
              <a:rPr lang="en-GB" sz="1600" baseline="30000" dirty="0"/>
              <a:t>st</a:t>
            </a:r>
            <a:r>
              <a:rPr lang="en-GB" sz="1600" dirty="0"/>
              <a:t> </a:t>
            </a:r>
            <a:r>
              <a:rPr lang="en-GB" sz="1600" dirty="0" err="1"/>
              <a:t>imms</a:t>
            </a:r>
            <a:r>
              <a:rPr lang="en-GB" sz="1600" dirty="0"/>
              <a:t> are due and when to book (on or after the date specified on the records)(</a:t>
            </a:r>
            <a:r>
              <a:rPr lang="en-GB" sz="1600" b="1" dirty="0"/>
              <a:t>screenshot of what I mean</a:t>
            </a:r>
            <a:r>
              <a:rPr lang="en-GB" sz="1600" dirty="0"/>
              <a:t>​ below) 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84" y="2853998"/>
            <a:ext cx="2451063" cy="28171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22725" y="2853998"/>
            <a:ext cx="86829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4. Children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new registration forms to be sent to nurses to check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imms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are up to date and input data if needed 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5. To continue to </a:t>
            </a: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PHE immunisation webinars for regular update </a:t>
            </a:r>
            <a:endParaRPr lang="en-GB" sz="16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Use PHE online resources </a:t>
            </a:r>
            <a:r>
              <a:rPr lang="en-GB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&gt; incomplete immunisation </a:t>
            </a: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algorithm</a:t>
            </a:r>
          </a:p>
          <a:p>
            <a:pPr>
              <a:buSzPts val="1000"/>
              <a:tabLst>
                <a:tab pos="457200" algn="l"/>
              </a:tabLs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7. To stock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alternative vaccines at all times to cater for more child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priorix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mmr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vax pro 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ecalling system: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x3 </a:t>
            </a: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SMS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reminders, </a:t>
            </a: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x3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telephone calls and send a letter home </a:t>
            </a:r>
            <a:endParaRPr lang="en-GB" sz="16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To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up DNA appointments by calling or sending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SMS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Areas of support: </a:t>
            </a:r>
          </a:p>
          <a:p>
            <a:pPr lvl="0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know more about opportunities in the community to aid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uptake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vaccinations 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GB" dirty="0"/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5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4400" y="1376884"/>
            <a:ext cx="2721510" cy="4500042"/>
          </a:xfrm>
          <a:prstGeom prst="rect">
            <a:avLst/>
          </a:prstGeom>
          <a:ln w="88900" cap="sq" cmpd="thickThin">
            <a:solidFill>
              <a:schemeClr val="accent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Practice Led drop in clinic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2509" y="2863273"/>
            <a:ext cx="3584677" cy="2585323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outcome of the event at Cassidy Road.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Only </a:t>
            </a:r>
            <a:r>
              <a:rPr lang="en-GB" dirty="0"/>
              <a:t>2 people attended the event </a:t>
            </a:r>
            <a:r>
              <a:rPr lang="en-GB" dirty="0" smtClean="0"/>
              <a:t>with the </a:t>
            </a:r>
            <a:r>
              <a:rPr lang="en-GB" dirty="0"/>
              <a:t>addition </a:t>
            </a:r>
            <a:r>
              <a:rPr lang="en-GB" dirty="0" smtClean="0"/>
              <a:t>of their practice </a:t>
            </a:r>
            <a:r>
              <a:rPr lang="en-GB" dirty="0"/>
              <a:t>nurse, HCA and PPG lead. No appointments were booked at those who attended were up to date with their immunisations.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65290" y="1819564"/>
            <a:ext cx="3519342" cy="3662541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Key messages learnt: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Few patients that did turn up were grateful that the event took place, </a:t>
            </a:r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gained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further knowledge of the importance of immunisation and keeping up to date with </a:t>
            </a:r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immunising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 children. 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leaflets were beneficial - they </a:t>
            </a:r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weren’t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too overwhelming </a:t>
            </a:r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 rather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educational. 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Arrange further events - parents don't </a:t>
            </a:r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importance of immunisation, </a:t>
            </a:r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future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events would be important </a:t>
            </a:r>
            <a:r>
              <a:rPr lang="en-GB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(the </a:t>
            </a:r>
            <a:r>
              <a:rPr lang="en-GB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ones who attend have expressed this). </a:t>
            </a:r>
            <a:endParaRPr lang="en-GB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666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24" y="1268760"/>
            <a:ext cx="8703007" cy="44799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Practice Website update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727431" y="3070499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Portland Road Practice, have updated there practice website with correct and current links that can be sent across to families whilst completing call/recall.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9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221746"/>
            <a:ext cx="5015344" cy="476341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NHS </a:t>
            </a:r>
            <a:r>
              <a:rPr lang="en-GB" dirty="0"/>
              <a:t>England: Childhood </a:t>
            </a:r>
            <a:r>
              <a:rPr lang="en-GB" dirty="0" smtClean="0"/>
              <a:t>vaccinations </a:t>
            </a:r>
            <a:r>
              <a:rPr lang="en-GB" dirty="0">
                <a:hlinkClick r:id="rId2"/>
              </a:rPr>
              <a:t>NHS vaccinations and when to have them - NHS (www.nhs.uk)</a:t>
            </a:r>
            <a:endParaRPr lang="en-GB" dirty="0"/>
          </a:p>
          <a:p>
            <a:r>
              <a:rPr lang="en-GB" dirty="0" smtClean="0"/>
              <a:t>NHS </a:t>
            </a:r>
            <a:r>
              <a:rPr lang="en-GB" dirty="0"/>
              <a:t>England: Why vaccination is important and the safest way to protect </a:t>
            </a:r>
            <a:r>
              <a:rPr lang="en-GB" dirty="0" smtClean="0"/>
              <a:t>yourself </a:t>
            </a:r>
            <a:r>
              <a:rPr lang="en-GB" dirty="0">
                <a:hlinkClick r:id="rId3"/>
              </a:rPr>
              <a:t>Why vaccination is important and the safest way to protect yourself - NHS (www.nhs.uk)</a:t>
            </a:r>
            <a:endParaRPr lang="en-GB" dirty="0"/>
          </a:p>
          <a:p>
            <a:r>
              <a:rPr lang="en-GB" dirty="0" smtClean="0"/>
              <a:t>UKHSA </a:t>
            </a:r>
            <a:r>
              <a:rPr lang="en-GB" dirty="0"/>
              <a:t>blog: Protecting your children through vaccination - UK Health </a:t>
            </a:r>
            <a:r>
              <a:rPr lang="en-GB" dirty="0" smtClean="0"/>
              <a:t>Security </a:t>
            </a:r>
            <a:r>
              <a:rPr lang="en-GB" dirty="0">
                <a:hlinkClick r:id="rId4"/>
              </a:rPr>
              <a:t>Protecting your children through vaccination – UK Health Security Agency (blog.gov.uk)</a:t>
            </a:r>
            <a:endParaRPr lang="en-GB" dirty="0"/>
          </a:p>
          <a:p>
            <a:r>
              <a:rPr lang="en-GB" dirty="0" smtClean="0"/>
              <a:t>Department </a:t>
            </a:r>
            <a:r>
              <a:rPr lang="en-GB" dirty="0"/>
              <a:t>for Education blog: What to do if you think your child has measles and</a:t>
            </a:r>
          </a:p>
          <a:p>
            <a:pPr marL="0" indent="0">
              <a:buNone/>
            </a:pPr>
            <a:r>
              <a:rPr lang="en-GB" dirty="0"/>
              <a:t>when to keep them off school - The Education Hub </a:t>
            </a:r>
            <a:r>
              <a:rPr lang="en-GB" dirty="0" smtClean="0">
                <a:hlinkClick r:id="rId5"/>
              </a:rPr>
              <a:t>What </a:t>
            </a:r>
            <a:r>
              <a:rPr lang="en-GB" dirty="0">
                <a:hlinkClick r:id="rId5"/>
              </a:rPr>
              <a:t>to do if you think your child has measles and when to keep them off school – The Education Hub (blog.gov.uk)</a:t>
            </a:r>
            <a:endParaRPr lang="en-GB" dirty="0"/>
          </a:p>
          <a:p>
            <a:r>
              <a:rPr lang="en-GB" dirty="0" smtClean="0"/>
              <a:t>Publications </a:t>
            </a:r>
            <a:r>
              <a:rPr lang="en-GB" dirty="0"/>
              <a:t>and assets for childhood immunisations can be downloaded </a:t>
            </a:r>
            <a:r>
              <a:rPr lang="en-GB" dirty="0" smtClean="0"/>
              <a:t>and ordered </a:t>
            </a:r>
            <a:r>
              <a:rPr lang="en-GB" dirty="0"/>
              <a:t>for free by healthcare professionals </a:t>
            </a:r>
            <a:r>
              <a:rPr lang="en-GB" dirty="0" smtClean="0"/>
              <a:t>on </a:t>
            </a:r>
            <a:r>
              <a:rPr lang="en-GB" dirty="0"/>
              <a:t>the Health Publications website</a:t>
            </a:r>
            <a:r>
              <a:rPr lang="en-GB" dirty="0" smtClean="0"/>
              <a:t>.</a:t>
            </a:r>
            <a:r>
              <a:rPr lang="en-GB" dirty="0">
                <a:hlinkClick r:id="rId6"/>
              </a:rPr>
              <a:t> Home - Health Publications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F84FA-B8EB-462F-97BA-032CB76B4E3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Useful Links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529868" y="1159637"/>
            <a:ext cx="2776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UKHSA further information: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529868" y="1385571"/>
            <a:ext cx="371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7"/>
              </a:rPr>
              <a:t>Immunisation - GOV.UK (www.gov.uk)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529868" y="16576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8"/>
              </a:rPr>
              <a:t>Immunisations: babies up to 13 months of age - GOV.UK (www.gov.uk)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532048" y="2206770"/>
            <a:ext cx="5548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9"/>
              </a:rPr>
              <a:t>Immunisations at one year of age - GOV.UK (www.gov.uk)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529868" y="24517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10"/>
              </a:rPr>
              <a:t>Pre-school vaccinations: guide to vaccinations from 2 to 5 years - GOV.UK (www.gov.uk)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529868" y="295283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11"/>
              </a:rPr>
              <a:t>MMR vaccination: Have you had your MMR? - GOV.UK (www.gov.uk)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511402" y="3562896"/>
            <a:ext cx="5568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12"/>
              </a:rPr>
              <a:t>What to expect after vaccinations - GOV.UK (www.gov.uk)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529868" y="3856143"/>
            <a:ext cx="5198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13"/>
              </a:rPr>
              <a:t>Vaccines and porcine gelatine - GOV.UK (www.gov.uk)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508695" y="41244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14"/>
              </a:rPr>
              <a:t>Use of human and animal products in vaccines - GOV.UK (www.gov.uk)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508695" y="4670826"/>
            <a:ext cx="6068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hlinkClick r:id="rId15"/>
              </a:rPr>
              <a:t>Immunisation information for migrants - GOV.UK (www.gov.uk)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8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1298</Words>
  <Application>Microsoft Office PowerPoint</Application>
  <PresentationFormat>Widescreen</PresentationFormat>
  <Paragraphs>116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Symbol</vt:lpstr>
      <vt:lpstr>Times New Roman</vt:lpstr>
      <vt:lpstr>3_Office Theme</vt:lpstr>
      <vt:lpstr>4_Office Theme</vt:lpstr>
      <vt:lpstr>Childhood Immunisation Processes </vt:lpstr>
      <vt:lpstr>Key Messages </vt:lpstr>
      <vt:lpstr>Call and Recall- Optimising Your System </vt:lpstr>
      <vt:lpstr>Data Cleansing</vt:lpstr>
      <vt:lpstr>Systemone Searches for older children</vt:lpstr>
      <vt:lpstr>Tips and Tricks of childhood immunisation process </vt:lpstr>
      <vt:lpstr>Practice Led drop in clinic </vt:lpstr>
      <vt:lpstr>Practice Website update </vt:lpstr>
      <vt:lpstr>Useful Links </vt:lpstr>
      <vt:lpstr>Any Questions? 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Immunisation Processes</dc:title>
  <dc:creator>Shena Patel</dc:creator>
  <cp:lastModifiedBy>Shena Patel</cp:lastModifiedBy>
  <cp:revision>12</cp:revision>
  <dcterms:created xsi:type="dcterms:W3CDTF">2024-06-19T14:50:50Z</dcterms:created>
  <dcterms:modified xsi:type="dcterms:W3CDTF">2024-06-21T15:25:55Z</dcterms:modified>
</cp:coreProperties>
</file>