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80" r:id="rId2"/>
    <p:sldId id="308" r:id="rId3"/>
    <p:sldId id="310" r:id="rId4"/>
    <p:sldId id="267" r:id="rId5"/>
    <p:sldId id="278" r:id="rId6"/>
    <p:sldId id="277" r:id="rId7"/>
    <p:sldId id="312" r:id="rId8"/>
    <p:sldId id="314" r:id="rId9"/>
    <p:sldId id="315" r:id="rId10"/>
    <p:sldId id="316" r:id="rId11"/>
    <p:sldId id="317" r:id="rId12"/>
    <p:sldId id="318" r:id="rId13"/>
    <p:sldId id="290" r:id="rId14"/>
    <p:sldId id="29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56" autoAdjust="0"/>
    <p:restoredTop sz="94660"/>
  </p:normalViewPr>
  <p:slideViewPr>
    <p:cSldViewPr snapToGrid="0">
      <p:cViewPr varScale="1">
        <p:scale>
          <a:sx n="115" d="100"/>
          <a:sy n="115"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1" Type="http://schemas.openxmlformats.org/officeDocument/2006/relationships/image" Target="../media/image2.png"/></Relationships>
</file>

<file path=ppt/diagrams/_rels/drawing1.xml.rels><?xml version="1.0" encoding="UTF-8" standalone="yes"?>
<Relationships xmlns="http://schemas.openxmlformats.org/package/2006/relationships"><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A59373-2861-44FD-B3B9-4B842F4A88C4}"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A08A01ED-6F78-4FF0-A837-92CBCDA8FCCC}">
      <dgm:prSet/>
      <dgm:spPr/>
      <dgm:t>
        <a:bodyPr/>
        <a:lstStyle/>
        <a:p>
          <a:r>
            <a:rPr lang="en-GB"/>
            <a:t>The practice will be able to plan services jointly with patients</a:t>
          </a:r>
          <a:endParaRPr lang="en-US"/>
        </a:p>
      </dgm:t>
    </dgm:pt>
    <dgm:pt modelId="{FD6136FF-100E-4A45-B0D1-257B665ABC91}" type="parTrans" cxnId="{D8314BA1-8640-4EDF-98E2-858EB7E423ED}">
      <dgm:prSet/>
      <dgm:spPr/>
      <dgm:t>
        <a:bodyPr/>
        <a:lstStyle/>
        <a:p>
          <a:endParaRPr lang="en-US"/>
        </a:p>
      </dgm:t>
    </dgm:pt>
    <dgm:pt modelId="{A2BB6F5F-8163-44FE-A9D7-E364B5570F03}" type="sibTrans" cxnId="{D8314BA1-8640-4EDF-98E2-858EB7E423ED}">
      <dgm:prSet/>
      <dgm:spPr/>
      <dgm:t>
        <a:bodyPr/>
        <a:lstStyle/>
        <a:p>
          <a:endParaRPr lang="en-US"/>
        </a:p>
      </dgm:t>
    </dgm:pt>
    <dgm:pt modelId="{BAD25DA2-373E-45D2-BE73-E92380230672}">
      <dgm:prSet/>
      <dgm:spPr/>
      <dgm:t>
        <a:bodyPr/>
        <a:lstStyle/>
        <a:p>
          <a:r>
            <a:rPr lang="en-GB"/>
            <a:t>Get closer to the community for whom they care</a:t>
          </a:r>
          <a:endParaRPr lang="en-US"/>
        </a:p>
      </dgm:t>
    </dgm:pt>
    <dgm:pt modelId="{A2FA2193-73E6-43A0-9836-0DCC20BCFC53}" type="parTrans" cxnId="{96627E8E-5B06-46DB-B730-8C654BE7AE62}">
      <dgm:prSet/>
      <dgm:spPr/>
      <dgm:t>
        <a:bodyPr/>
        <a:lstStyle/>
        <a:p>
          <a:endParaRPr lang="en-US"/>
        </a:p>
      </dgm:t>
    </dgm:pt>
    <dgm:pt modelId="{7B117B49-3562-487C-9269-F78689DBDDE9}" type="sibTrans" cxnId="{96627E8E-5B06-46DB-B730-8C654BE7AE62}">
      <dgm:prSet/>
      <dgm:spPr/>
      <dgm:t>
        <a:bodyPr/>
        <a:lstStyle/>
        <a:p>
          <a:endParaRPr lang="en-US"/>
        </a:p>
      </dgm:t>
    </dgm:pt>
    <dgm:pt modelId="{C9F4D3BC-BFBD-4D8E-A645-103877C008EA}">
      <dgm:prSet/>
      <dgm:spPr/>
      <dgm:t>
        <a:bodyPr/>
        <a:lstStyle/>
        <a:p>
          <a:r>
            <a:rPr lang="en-GB"/>
            <a:t>Help patients with non-medical and social care issues</a:t>
          </a:r>
          <a:endParaRPr lang="en-US"/>
        </a:p>
      </dgm:t>
    </dgm:pt>
    <dgm:pt modelId="{50C7C5C6-78C5-474D-8B20-657317460DBE}" type="parTrans" cxnId="{E6551539-D2EE-40CF-9E40-721B242EE04A}">
      <dgm:prSet/>
      <dgm:spPr/>
      <dgm:t>
        <a:bodyPr/>
        <a:lstStyle/>
        <a:p>
          <a:endParaRPr lang="en-US"/>
        </a:p>
      </dgm:t>
    </dgm:pt>
    <dgm:pt modelId="{BAE973FE-12C1-4567-9CEA-4CF7A2A23CAA}" type="sibTrans" cxnId="{E6551539-D2EE-40CF-9E40-721B242EE04A}">
      <dgm:prSet/>
      <dgm:spPr/>
      <dgm:t>
        <a:bodyPr/>
        <a:lstStyle/>
        <a:p>
          <a:endParaRPr lang="en-US"/>
        </a:p>
      </dgm:t>
    </dgm:pt>
    <dgm:pt modelId="{F2CB0540-65AB-4079-A99C-5DA9361B8004}">
      <dgm:prSet/>
      <dgm:spPr/>
      <dgm:t>
        <a:bodyPr/>
        <a:lstStyle/>
        <a:p>
          <a:r>
            <a:rPr lang="en-GB" dirty="0" smtClean="0"/>
            <a:t>Get help from patients to meet targets and objectives</a:t>
          </a:r>
          <a:endParaRPr lang="en-US" dirty="0"/>
        </a:p>
      </dgm:t>
    </dgm:pt>
    <dgm:pt modelId="{6A824258-F894-4571-86D6-09E1EF5CA434}" type="parTrans" cxnId="{82EE9D81-1C18-4D87-B498-629754BCE1BA}">
      <dgm:prSet/>
      <dgm:spPr/>
      <dgm:t>
        <a:bodyPr/>
        <a:lstStyle/>
        <a:p>
          <a:endParaRPr lang="en-US"/>
        </a:p>
      </dgm:t>
    </dgm:pt>
    <dgm:pt modelId="{06377861-BD77-4321-8654-88F34B0FABF1}" type="sibTrans" cxnId="{82EE9D81-1C18-4D87-B498-629754BCE1BA}">
      <dgm:prSet/>
      <dgm:spPr/>
      <dgm:t>
        <a:bodyPr/>
        <a:lstStyle/>
        <a:p>
          <a:endParaRPr lang="en-US"/>
        </a:p>
      </dgm:t>
    </dgm:pt>
    <dgm:pt modelId="{D480C1AA-7ED1-4B53-967A-BA2E30485554}">
      <dgm:prSet/>
      <dgm:spPr/>
      <dgm:t>
        <a:bodyPr/>
        <a:lstStyle/>
        <a:p>
          <a:r>
            <a:rPr lang="en-GB" dirty="0" smtClean="0"/>
            <a:t>Have a forum to voice ideas and concerns</a:t>
          </a:r>
          <a:endParaRPr lang="en-US" dirty="0"/>
        </a:p>
      </dgm:t>
    </dgm:pt>
    <dgm:pt modelId="{A5E03A0A-C978-4718-B0C3-9906071731F3}" type="parTrans" cxnId="{3434EE52-66B7-425A-9054-797FE370A08B}">
      <dgm:prSet/>
      <dgm:spPr/>
      <dgm:t>
        <a:bodyPr/>
        <a:lstStyle/>
        <a:p>
          <a:endParaRPr lang="en-US"/>
        </a:p>
      </dgm:t>
    </dgm:pt>
    <dgm:pt modelId="{7015005A-96E4-4133-B57F-8CE8E7483AE8}" type="sibTrans" cxnId="{3434EE52-66B7-425A-9054-797FE370A08B}">
      <dgm:prSet/>
      <dgm:spPr/>
      <dgm:t>
        <a:bodyPr/>
        <a:lstStyle/>
        <a:p>
          <a:endParaRPr lang="en-US"/>
        </a:p>
      </dgm:t>
    </dgm:pt>
    <dgm:pt modelId="{948AA92B-F283-4D9A-8749-FA334FBC35E4}" type="pres">
      <dgm:prSet presAssocID="{9EA59373-2861-44FD-B3B9-4B842F4A88C4}" presName="root" presStyleCnt="0">
        <dgm:presLayoutVars>
          <dgm:dir/>
          <dgm:resizeHandles val="exact"/>
        </dgm:presLayoutVars>
      </dgm:prSet>
      <dgm:spPr/>
      <dgm:t>
        <a:bodyPr/>
        <a:lstStyle/>
        <a:p>
          <a:endParaRPr lang="en-GB"/>
        </a:p>
      </dgm:t>
    </dgm:pt>
    <dgm:pt modelId="{D89284E1-1A12-41D4-A58C-C6ED4650570E}" type="pres">
      <dgm:prSet presAssocID="{A08A01ED-6F78-4FF0-A837-92CBCDA8FCCC}" presName="compNode" presStyleCnt="0"/>
      <dgm:spPr/>
    </dgm:pt>
    <dgm:pt modelId="{30CD1F14-7E3A-4C2B-87CF-4C03C5BE8731}" type="pres">
      <dgm:prSet presAssocID="{A08A01ED-6F78-4FF0-A837-92CBCDA8FCCC}" presName="iconRect" presStyleLbl="node1" presStyleIdx="0" presStyleCnt="5"/>
      <dgm:spPr>
        <a:ln>
          <a:noFill/>
        </a:ln>
      </dgm:spPr>
      <dgm:t>
        <a:bodyPr/>
        <a:lstStyle/>
        <a:p>
          <a:endParaRPr lang="en-GB"/>
        </a:p>
      </dgm:t>
      <dgm:extLst/>
    </dgm:pt>
    <dgm:pt modelId="{BA0D23DF-CBB2-4AF3-B7DA-DCE4A6205C23}" type="pres">
      <dgm:prSet presAssocID="{A08A01ED-6F78-4FF0-A837-92CBCDA8FCCC}" presName="spaceRect" presStyleCnt="0"/>
      <dgm:spPr/>
    </dgm:pt>
    <dgm:pt modelId="{D4E1E057-3F96-4CF4-BF4F-3F27AF05EC2B}" type="pres">
      <dgm:prSet presAssocID="{A08A01ED-6F78-4FF0-A837-92CBCDA8FCCC}" presName="textRect" presStyleLbl="revTx" presStyleIdx="0" presStyleCnt="5">
        <dgm:presLayoutVars>
          <dgm:chMax val="1"/>
          <dgm:chPref val="1"/>
        </dgm:presLayoutVars>
      </dgm:prSet>
      <dgm:spPr/>
      <dgm:t>
        <a:bodyPr/>
        <a:lstStyle/>
        <a:p>
          <a:endParaRPr lang="en-GB"/>
        </a:p>
      </dgm:t>
    </dgm:pt>
    <dgm:pt modelId="{B3BFC221-67FC-479A-BAA0-B8BCDF5F60FD}" type="pres">
      <dgm:prSet presAssocID="{A2BB6F5F-8163-44FE-A9D7-E364B5570F03}" presName="sibTrans" presStyleCnt="0"/>
      <dgm:spPr/>
    </dgm:pt>
    <dgm:pt modelId="{7E0CF8E0-BFDB-46C3-8442-62A58BE548C0}" type="pres">
      <dgm:prSet presAssocID="{BAD25DA2-373E-45D2-BE73-E92380230672}" presName="compNode" presStyleCnt="0"/>
      <dgm:spPr/>
    </dgm:pt>
    <dgm:pt modelId="{D1368103-B75D-483E-9767-0963A27DD9D7}" type="pres">
      <dgm:prSet presAssocID="{BAD25DA2-373E-45D2-BE73-E92380230672}" presName="iconRect" presStyleLbl="node1" presStyleIdx="1" presStyleCnt="5"/>
      <dgm:spPr>
        <a:ln>
          <a:noFill/>
        </a:ln>
      </dgm:spPr>
      <dgm:t>
        <a:bodyPr/>
        <a:lstStyle/>
        <a:p>
          <a:endParaRPr lang="en-GB"/>
        </a:p>
      </dgm:t>
      <dgm:extLst/>
    </dgm:pt>
    <dgm:pt modelId="{68C1D1D6-10C6-4147-9A41-99E0B7E849B6}" type="pres">
      <dgm:prSet presAssocID="{BAD25DA2-373E-45D2-BE73-E92380230672}" presName="spaceRect" presStyleCnt="0"/>
      <dgm:spPr/>
    </dgm:pt>
    <dgm:pt modelId="{2686A060-4E99-4ECD-BEBF-9B312BDE8066}" type="pres">
      <dgm:prSet presAssocID="{BAD25DA2-373E-45D2-BE73-E92380230672}" presName="textRect" presStyleLbl="revTx" presStyleIdx="1" presStyleCnt="5">
        <dgm:presLayoutVars>
          <dgm:chMax val="1"/>
          <dgm:chPref val="1"/>
        </dgm:presLayoutVars>
      </dgm:prSet>
      <dgm:spPr/>
      <dgm:t>
        <a:bodyPr/>
        <a:lstStyle/>
        <a:p>
          <a:endParaRPr lang="en-GB"/>
        </a:p>
      </dgm:t>
    </dgm:pt>
    <dgm:pt modelId="{8A8741D6-4665-45DF-87D6-353E6011A822}" type="pres">
      <dgm:prSet presAssocID="{7B117B49-3562-487C-9269-F78689DBDDE9}" presName="sibTrans" presStyleCnt="0"/>
      <dgm:spPr/>
    </dgm:pt>
    <dgm:pt modelId="{054D7D68-337E-4974-8D3F-03F5D835D8EE}" type="pres">
      <dgm:prSet presAssocID="{C9F4D3BC-BFBD-4D8E-A645-103877C008EA}" presName="compNode" presStyleCnt="0"/>
      <dgm:spPr/>
    </dgm:pt>
    <dgm:pt modelId="{60260813-AB26-439F-AD85-9B5D7221EBC1}" type="pres">
      <dgm:prSet presAssocID="{C9F4D3BC-BFBD-4D8E-A645-103877C008EA}" presName="iconRect" presStyleLbl="node1" presStyleIdx="2" presStyleCnt="5"/>
      <dgm:spPr>
        <a:ln>
          <a:noFill/>
        </a:ln>
      </dgm:spPr>
      <dgm:t>
        <a:bodyPr/>
        <a:lstStyle/>
        <a:p>
          <a:endParaRPr lang="en-GB"/>
        </a:p>
      </dgm:t>
      <dgm:extLst/>
    </dgm:pt>
    <dgm:pt modelId="{13897B80-2C98-4C97-A50A-E7B198374757}" type="pres">
      <dgm:prSet presAssocID="{C9F4D3BC-BFBD-4D8E-A645-103877C008EA}" presName="spaceRect" presStyleCnt="0"/>
      <dgm:spPr/>
    </dgm:pt>
    <dgm:pt modelId="{6CD78459-B680-4292-ACC0-A605B3E1365B}" type="pres">
      <dgm:prSet presAssocID="{C9F4D3BC-BFBD-4D8E-A645-103877C008EA}" presName="textRect" presStyleLbl="revTx" presStyleIdx="2" presStyleCnt="5">
        <dgm:presLayoutVars>
          <dgm:chMax val="1"/>
          <dgm:chPref val="1"/>
        </dgm:presLayoutVars>
      </dgm:prSet>
      <dgm:spPr/>
      <dgm:t>
        <a:bodyPr/>
        <a:lstStyle/>
        <a:p>
          <a:endParaRPr lang="en-GB"/>
        </a:p>
      </dgm:t>
    </dgm:pt>
    <dgm:pt modelId="{0F511183-86AA-405B-8ECF-C23891FC7808}" type="pres">
      <dgm:prSet presAssocID="{BAE973FE-12C1-4567-9CEA-4CF7A2A23CAA}" presName="sibTrans" presStyleCnt="0"/>
      <dgm:spPr/>
    </dgm:pt>
    <dgm:pt modelId="{FEE3002C-12E4-44C6-B817-62A29D3C98AB}" type="pres">
      <dgm:prSet presAssocID="{F2CB0540-65AB-4079-A99C-5DA9361B8004}" presName="compNode" presStyleCnt="0"/>
      <dgm:spPr/>
    </dgm:pt>
    <dgm:pt modelId="{43229D3C-249C-4701-9104-0AFC68E32245}" type="pres">
      <dgm:prSet presAssocID="{F2CB0540-65AB-4079-A99C-5DA9361B8004}" presName="iconRect" presStyleLbl="node1" presStyleIdx="3" presStyleCnt="5" custScaleX="134290" custScaleY="85989"/>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a:noFill/>
        </a:ln>
      </dgm:spPr>
      <dgm:t>
        <a:bodyPr/>
        <a:lstStyle/>
        <a:p>
          <a:endParaRPr lang="en-GB"/>
        </a:p>
      </dgm:t>
      <dgm:extLst/>
    </dgm:pt>
    <dgm:pt modelId="{E008DD45-6B42-4DF5-8282-6C32C5E77764}" type="pres">
      <dgm:prSet presAssocID="{F2CB0540-65AB-4079-A99C-5DA9361B8004}" presName="spaceRect" presStyleCnt="0"/>
      <dgm:spPr/>
    </dgm:pt>
    <dgm:pt modelId="{439D694F-B344-4DE2-8B6A-128C8C07A865}" type="pres">
      <dgm:prSet presAssocID="{F2CB0540-65AB-4079-A99C-5DA9361B8004}" presName="textRect" presStyleLbl="revTx" presStyleIdx="3" presStyleCnt="5" custScaleY="91338">
        <dgm:presLayoutVars>
          <dgm:chMax val="1"/>
          <dgm:chPref val="1"/>
        </dgm:presLayoutVars>
      </dgm:prSet>
      <dgm:spPr/>
      <dgm:t>
        <a:bodyPr/>
        <a:lstStyle/>
        <a:p>
          <a:endParaRPr lang="en-GB"/>
        </a:p>
      </dgm:t>
    </dgm:pt>
    <dgm:pt modelId="{35F89441-EA60-48F5-85FF-A5DB19D422DD}" type="pres">
      <dgm:prSet presAssocID="{06377861-BD77-4321-8654-88F34B0FABF1}" presName="sibTrans" presStyleCnt="0"/>
      <dgm:spPr/>
    </dgm:pt>
    <dgm:pt modelId="{29D3A8B1-6BA8-43EF-AD42-15A3F2E41732}" type="pres">
      <dgm:prSet presAssocID="{D480C1AA-7ED1-4B53-967A-BA2E30485554}" presName="compNode" presStyleCnt="0"/>
      <dgm:spPr/>
    </dgm:pt>
    <dgm:pt modelId="{6626F640-C550-40B4-B4E1-227C56183AEB}" type="pres">
      <dgm:prSet presAssocID="{D480C1AA-7ED1-4B53-967A-BA2E30485554}" presName="iconRect" presStyleLbl="node1" presStyleIdx="4" presStyleCnt="5"/>
      <dgm:spPr>
        <a:ln>
          <a:noFill/>
        </a:ln>
      </dgm:spPr>
      <dgm:t>
        <a:bodyPr/>
        <a:lstStyle/>
        <a:p>
          <a:endParaRPr lang="en-GB"/>
        </a:p>
      </dgm:t>
      <dgm:extLst/>
    </dgm:pt>
    <dgm:pt modelId="{E87E1023-C68A-46F0-B5A3-929F47E6F1D2}" type="pres">
      <dgm:prSet presAssocID="{D480C1AA-7ED1-4B53-967A-BA2E30485554}" presName="spaceRect" presStyleCnt="0"/>
      <dgm:spPr/>
    </dgm:pt>
    <dgm:pt modelId="{5C14D718-F5F6-4915-BDE5-7811C58E9833}" type="pres">
      <dgm:prSet presAssocID="{D480C1AA-7ED1-4B53-967A-BA2E30485554}" presName="textRect" presStyleLbl="revTx" presStyleIdx="4" presStyleCnt="5">
        <dgm:presLayoutVars>
          <dgm:chMax val="1"/>
          <dgm:chPref val="1"/>
        </dgm:presLayoutVars>
      </dgm:prSet>
      <dgm:spPr/>
      <dgm:t>
        <a:bodyPr/>
        <a:lstStyle/>
        <a:p>
          <a:endParaRPr lang="en-GB"/>
        </a:p>
      </dgm:t>
    </dgm:pt>
  </dgm:ptLst>
  <dgm:cxnLst>
    <dgm:cxn modelId="{3434EE52-66B7-425A-9054-797FE370A08B}" srcId="{9EA59373-2861-44FD-B3B9-4B842F4A88C4}" destId="{D480C1AA-7ED1-4B53-967A-BA2E30485554}" srcOrd="4" destOrd="0" parTransId="{A5E03A0A-C978-4718-B0C3-9906071731F3}" sibTransId="{7015005A-96E4-4133-B57F-8CE8E7483AE8}"/>
    <dgm:cxn modelId="{FFE2BD8B-E332-4388-B44C-11A398ADD779}" type="presOf" srcId="{F2CB0540-65AB-4079-A99C-5DA9361B8004}" destId="{439D694F-B344-4DE2-8B6A-128C8C07A865}" srcOrd="0" destOrd="0" presId="urn:microsoft.com/office/officeart/2018/2/layout/IconLabelList"/>
    <dgm:cxn modelId="{015CBA10-72F1-4BB0-A857-D30AF0C801EF}" type="presOf" srcId="{9EA59373-2861-44FD-B3B9-4B842F4A88C4}" destId="{948AA92B-F283-4D9A-8749-FA334FBC35E4}" srcOrd="0" destOrd="0" presId="urn:microsoft.com/office/officeart/2018/2/layout/IconLabelList"/>
    <dgm:cxn modelId="{8A7A5DA9-7D74-4D83-9FBF-2A1C6A543DB5}" type="presOf" srcId="{BAD25DA2-373E-45D2-BE73-E92380230672}" destId="{2686A060-4E99-4ECD-BEBF-9B312BDE8066}" srcOrd="0" destOrd="0" presId="urn:microsoft.com/office/officeart/2018/2/layout/IconLabelList"/>
    <dgm:cxn modelId="{0B549718-B5A3-4F22-A0D0-374D44645FB5}" type="presOf" srcId="{A08A01ED-6F78-4FF0-A837-92CBCDA8FCCC}" destId="{D4E1E057-3F96-4CF4-BF4F-3F27AF05EC2B}" srcOrd="0" destOrd="0" presId="urn:microsoft.com/office/officeart/2018/2/layout/IconLabelList"/>
    <dgm:cxn modelId="{2CEF3B30-5DBB-454D-A323-AACE5448EFE5}" type="presOf" srcId="{C9F4D3BC-BFBD-4D8E-A645-103877C008EA}" destId="{6CD78459-B680-4292-ACC0-A605B3E1365B}" srcOrd="0" destOrd="0" presId="urn:microsoft.com/office/officeart/2018/2/layout/IconLabelList"/>
    <dgm:cxn modelId="{E6551539-D2EE-40CF-9E40-721B242EE04A}" srcId="{9EA59373-2861-44FD-B3B9-4B842F4A88C4}" destId="{C9F4D3BC-BFBD-4D8E-A645-103877C008EA}" srcOrd="2" destOrd="0" parTransId="{50C7C5C6-78C5-474D-8B20-657317460DBE}" sibTransId="{BAE973FE-12C1-4567-9CEA-4CF7A2A23CAA}"/>
    <dgm:cxn modelId="{2D5943CB-9F10-4AB4-BC5C-C07CA9509C74}" type="presOf" srcId="{D480C1AA-7ED1-4B53-967A-BA2E30485554}" destId="{5C14D718-F5F6-4915-BDE5-7811C58E9833}" srcOrd="0" destOrd="0" presId="urn:microsoft.com/office/officeart/2018/2/layout/IconLabelList"/>
    <dgm:cxn modelId="{D8314BA1-8640-4EDF-98E2-858EB7E423ED}" srcId="{9EA59373-2861-44FD-B3B9-4B842F4A88C4}" destId="{A08A01ED-6F78-4FF0-A837-92CBCDA8FCCC}" srcOrd="0" destOrd="0" parTransId="{FD6136FF-100E-4A45-B0D1-257B665ABC91}" sibTransId="{A2BB6F5F-8163-44FE-A9D7-E364B5570F03}"/>
    <dgm:cxn modelId="{96627E8E-5B06-46DB-B730-8C654BE7AE62}" srcId="{9EA59373-2861-44FD-B3B9-4B842F4A88C4}" destId="{BAD25DA2-373E-45D2-BE73-E92380230672}" srcOrd="1" destOrd="0" parTransId="{A2FA2193-73E6-43A0-9836-0DCC20BCFC53}" sibTransId="{7B117B49-3562-487C-9269-F78689DBDDE9}"/>
    <dgm:cxn modelId="{82EE9D81-1C18-4D87-B498-629754BCE1BA}" srcId="{9EA59373-2861-44FD-B3B9-4B842F4A88C4}" destId="{F2CB0540-65AB-4079-A99C-5DA9361B8004}" srcOrd="3" destOrd="0" parTransId="{6A824258-F894-4571-86D6-09E1EF5CA434}" sibTransId="{06377861-BD77-4321-8654-88F34B0FABF1}"/>
    <dgm:cxn modelId="{3DB68A9E-479B-4167-951A-ED0E88993039}" type="presParOf" srcId="{948AA92B-F283-4D9A-8749-FA334FBC35E4}" destId="{D89284E1-1A12-41D4-A58C-C6ED4650570E}" srcOrd="0" destOrd="0" presId="urn:microsoft.com/office/officeart/2018/2/layout/IconLabelList"/>
    <dgm:cxn modelId="{36EFBACA-6CFD-4932-9C03-8C364D5AF11D}" type="presParOf" srcId="{D89284E1-1A12-41D4-A58C-C6ED4650570E}" destId="{30CD1F14-7E3A-4C2B-87CF-4C03C5BE8731}" srcOrd="0" destOrd="0" presId="urn:microsoft.com/office/officeart/2018/2/layout/IconLabelList"/>
    <dgm:cxn modelId="{0D285D02-44E9-4E10-B21A-5637991C8174}" type="presParOf" srcId="{D89284E1-1A12-41D4-A58C-C6ED4650570E}" destId="{BA0D23DF-CBB2-4AF3-B7DA-DCE4A6205C23}" srcOrd="1" destOrd="0" presId="urn:microsoft.com/office/officeart/2018/2/layout/IconLabelList"/>
    <dgm:cxn modelId="{BFE6AA57-4150-4F65-B61C-8F133D994EC7}" type="presParOf" srcId="{D89284E1-1A12-41D4-A58C-C6ED4650570E}" destId="{D4E1E057-3F96-4CF4-BF4F-3F27AF05EC2B}" srcOrd="2" destOrd="0" presId="urn:microsoft.com/office/officeart/2018/2/layout/IconLabelList"/>
    <dgm:cxn modelId="{4C6F71D7-05EF-4B79-84DC-387D60ACD36D}" type="presParOf" srcId="{948AA92B-F283-4D9A-8749-FA334FBC35E4}" destId="{B3BFC221-67FC-479A-BAA0-B8BCDF5F60FD}" srcOrd="1" destOrd="0" presId="urn:microsoft.com/office/officeart/2018/2/layout/IconLabelList"/>
    <dgm:cxn modelId="{0EEF32B5-2B06-4D0F-956F-EF2B7A2D3E68}" type="presParOf" srcId="{948AA92B-F283-4D9A-8749-FA334FBC35E4}" destId="{7E0CF8E0-BFDB-46C3-8442-62A58BE548C0}" srcOrd="2" destOrd="0" presId="urn:microsoft.com/office/officeart/2018/2/layout/IconLabelList"/>
    <dgm:cxn modelId="{9BB35AD6-849B-4E0C-B6E2-05C12B571676}" type="presParOf" srcId="{7E0CF8E0-BFDB-46C3-8442-62A58BE548C0}" destId="{D1368103-B75D-483E-9767-0963A27DD9D7}" srcOrd="0" destOrd="0" presId="urn:microsoft.com/office/officeart/2018/2/layout/IconLabelList"/>
    <dgm:cxn modelId="{CA55807C-382E-42DF-908F-50CAFEBC04C4}" type="presParOf" srcId="{7E0CF8E0-BFDB-46C3-8442-62A58BE548C0}" destId="{68C1D1D6-10C6-4147-9A41-99E0B7E849B6}" srcOrd="1" destOrd="0" presId="urn:microsoft.com/office/officeart/2018/2/layout/IconLabelList"/>
    <dgm:cxn modelId="{A0186B49-5848-4B65-8477-2BFAF17C3AB7}" type="presParOf" srcId="{7E0CF8E0-BFDB-46C3-8442-62A58BE548C0}" destId="{2686A060-4E99-4ECD-BEBF-9B312BDE8066}" srcOrd="2" destOrd="0" presId="urn:microsoft.com/office/officeart/2018/2/layout/IconLabelList"/>
    <dgm:cxn modelId="{D7CA2EFD-D02E-4A78-BD9B-1911B51AF07E}" type="presParOf" srcId="{948AA92B-F283-4D9A-8749-FA334FBC35E4}" destId="{8A8741D6-4665-45DF-87D6-353E6011A822}" srcOrd="3" destOrd="0" presId="urn:microsoft.com/office/officeart/2018/2/layout/IconLabelList"/>
    <dgm:cxn modelId="{223EEFC8-21B0-429A-9AAC-BC6AD136D050}" type="presParOf" srcId="{948AA92B-F283-4D9A-8749-FA334FBC35E4}" destId="{054D7D68-337E-4974-8D3F-03F5D835D8EE}" srcOrd="4" destOrd="0" presId="urn:microsoft.com/office/officeart/2018/2/layout/IconLabelList"/>
    <dgm:cxn modelId="{066B04C0-BE4C-43BE-94F8-FFA35A398F70}" type="presParOf" srcId="{054D7D68-337E-4974-8D3F-03F5D835D8EE}" destId="{60260813-AB26-439F-AD85-9B5D7221EBC1}" srcOrd="0" destOrd="0" presId="urn:microsoft.com/office/officeart/2018/2/layout/IconLabelList"/>
    <dgm:cxn modelId="{B317F743-7FBA-457A-9DD6-919C092E3A5A}" type="presParOf" srcId="{054D7D68-337E-4974-8D3F-03F5D835D8EE}" destId="{13897B80-2C98-4C97-A50A-E7B198374757}" srcOrd="1" destOrd="0" presId="urn:microsoft.com/office/officeart/2018/2/layout/IconLabelList"/>
    <dgm:cxn modelId="{D83FEAFB-37B4-4DDE-B40A-6C43A8CB095D}" type="presParOf" srcId="{054D7D68-337E-4974-8D3F-03F5D835D8EE}" destId="{6CD78459-B680-4292-ACC0-A605B3E1365B}" srcOrd="2" destOrd="0" presId="urn:microsoft.com/office/officeart/2018/2/layout/IconLabelList"/>
    <dgm:cxn modelId="{E3119519-CE64-4B6D-BD66-DDE4971572C9}" type="presParOf" srcId="{948AA92B-F283-4D9A-8749-FA334FBC35E4}" destId="{0F511183-86AA-405B-8ECF-C23891FC7808}" srcOrd="5" destOrd="0" presId="urn:microsoft.com/office/officeart/2018/2/layout/IconLabelList"/>
    <dgm:cxn modelId="{E7D62AF2-53F7-463E-8B3B-21F488D17533}" type="presParOf" srcId="{948AA92B-F283-4D9A-8749-FA334FBC35E4}" destId="{FEE3002C-12E4-44C6-B817-62A29D3C98AB}" srcOrd="6" destOrd="0" presId="urn:microsoft.com/office/officeart/2018/2/layout/IconLabelList"/>
    <dgm:cxn modelId="{F14AC24C-F746-4BC1-89CC-5961E11AE085}" type="presParOf" srcId="{FEE3002C-12E4-44C6-B817-62A29D3C98AB}" destId="{43229D3C-249C-4701-9104-0AFC68E32245}" srcOrd="0" destOrd="0" presId="urn:microsoft.com/office/officeart/2018/2/layout/IconLabelList"/>
    <dgm:cxn modelId="{C0F8B224-0AB3-4E19-A0CE-E0328B6D18DC}" type="presParOf" srcId="{FEE3002C-12E4-44C6-B817-62A29D3C98AB}" destId="{E008DD45-6B42-4DF5-8282-6C32C5E77764}" srcOrd="1" destOrd="0" presId="urn:microsoft.com/office/officeart/2018/2/layout/IconLabelList"/>
    <dgm:cxn modelId="{EC7EFF6C-F77B-450B-A28D-F32124AB6B6E}" type="presParOf" srcId="{FEE3002C-12E4-44C6-B817-62A29D3C98AB}" destId="{439D694F-B344-4DE2-8B6A-128C8C07A865}" srcOrd="2" destOrd="0" presId="urn:microsoft.com/office/officeart/2018/2/layout/IconLabelList"/>
    <dgm:cxn modelId="{11908410-F73C-421D-927A-8AF932FB4EB3}" type="presParOf" srcId="{948AA92B-F283-4D9A-8749-FA334FBC35E4}" destId="{35F89441-EA60-48F5-85FF-A5DB19D422DD}" srcOrd="7" destOrd="0" presId="urn:microsoft.com/office/officeart/2018/2/layout/IconLabelList"/>
    <dgm:cxn modelId="{E1F5200C-AB67-4EAC-94B8-CC79D71D6AB6}" type="presParOf" srcId="{948AA92B-F283-4D9A-8749-FA334FBC35E4}" destId="{29D3A8B1-6BA8-43EF-AD42-15A3F2E41732}" srcOrd="8" destOrd="0" presId="urn:microsoft.com/office/officeart/2018/2/layout/IconLabelList"/>
    <dgm:cxn modelId="{F2A1738F-C275-40F0-B016-0CACA219DFCC}" type="presParOf" srcId="{29D3A8B1-6BA8-43EF-AD42-15A3F2E41732}" destId="{6626F640-C550-40B4-B4E1-227C56183AEB}" srcOrd="0" destOrd="0" presId="urn:microsoft.com/office/officeart/2018/2/layout/IconLabelList"/>
    <dgm:cxn modelId="{1CFF95F1-7EB7-4181-A279-21CD21B905E6}" type="presParOf" srcId="{29D3A8B1-6BA8-43EF-AD42-15A3F2E41732}" destId="{E87E1023-C68A-46F0-B5A3-929F47E6F1D2}" srcOrd="1" destOrd="0" presId="urn:microsoft.com/office/officeart/2018/2/layout/IconLabelList"/>
    <dgm:cxn modelId="{23B4F976-B376-4D50-AA08-900B70417842}" type="presParOf" srcId="{29D3A8B1-6BA8-43EF-AD42-15A3F2E41732}" destId="{5C14D718-F5F6-4915-BDE5-7811C58E9833}"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CD1F14-7E3A-4C2B-87CF-4C03C5BE8731}">
      <dsp:nvSpPr>
        <dsp:cNvPr id="0" name=""/>
        <dsp:cNvSpPr/>
      </dsp:nvSpPr>
      <dsp:spPr>
        <a:xfrm>
          <a:off x="711598" y="444138"/>
          <a:ext cx="968972" cy="968972"/>
        </a:xfrm>
        <a:prstGeom prst="rect">
          <a:avLst/>
        </a:prstGeom>
        <a:solidFill>
          <a:schemeClr val="accent1">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4E1E057-3F96-4CF4-BF4F-3F27AF05EC2B}">
      <dsp:nvSpPr>
        <dsp:cNvPr id="0" name=""/>
        <dsp:cNvSpPr/>
      </dsp:nvSpPr>
      <dsp:spPr>
        <a:xfrm>
          <a:off x="119448" y="1740693"/>
          <a:ext cx="215327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55650">
            <a:lnSpc>
              <a:spcPct val="90000"/>
            </a:lnSpc>
            <a:spcBef>
              <a:spcPct val="0"/>
            </a:spcBef>
            <a:spcAft>
              <a:spcPct val="35000"/>
            </a:spcAft>
          </a:pPr>
          <a:r>
            <a:rPr lang="en-GB" sz="1700" kern="1200"/>
            <a:t>The practice will be able to plan services jointly with patients</a:t>
          </a:r>
          <a:endParaRPr lang="en-US" sz="1700" kern="1200"/>
        </a:p>
      </dsp:txBody>
      <dsp:txXfrm>
        <a:off x="119448" y="1740693"/>
        <a:ext cx="2153272" cy="720000"/>
      </dsp:txXfrm>
    </dsp:sp>
    <dsp:sp modelId="{D1368103-B75D-483E-9767-0963A27DD9D7}">
      <dsp:nvSpPr>
        <dsp:cNvPr id="0" name=""/>
        <dsp:cNvSpPr/>
      </dsp:nvSpPr>
      <dsp:spPr>
        <a:xfrm>
          <a:off x="3241693" y="444138"/>
          <a:ext cx="968972" cy="968972"/>
        </a:xfrm>
        <a:prstGeom prst="rect">
          <a:avLst/>
        </a:prstGeom>
        <a:solidFill>
          <a:schemeClr val="accent1">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686A060-4E99-4ECD-BEBF-9B312BDE8066}">
      <dsp:nvSpPr>
        <dsp:cNvPr id="0" name=""/>
        <dsp:cNvSpPr/>
      </dsp:nvSpPr>
      <dsp:spPr>
        <a:xfrm>
          <a:off x="2649543" y="1740693"/>
          <a:ext cx="215327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55650">
            <a:lnSpc>
              <a:spcPct val="90000"/>
            </a:lnSpc>
            <a:spcBef>
              <a:spcPct val="0"/>
            </a:spcBef>
            <a:spcAft>
              <a:spcPct val="35000"/>
            </a:spcAft>
          </a:pPr>
          <a:r>
            <a:rPr lang="en-GB" sz="1700" kern="1200"/>
            <a:t>Get closer to the community for whom they care</a:t>
          </a:r>
          <a:endParaRPr lang="en-US" sz="1700" kern="1200"/>
        </a:p>
      </dsp:txBody>
      <dsp:txXfrm>
        <a:off x="2649543" y="1740693"/>
        <a:ext cx="2153272" cy="720000"/>
      </dsp:txXfrm>
    </dsp:sp>
    <dsp:sp modelId="{60260813-AB26-439F-AD85-9B5D7221EBC1}">
      <dsp:nvSpPr>
        <dsp:cNvPr id="0" name=""/>
        <dsp:cNvSpPr/>
      </dsp:nvSpPr>
      <dsp:spPr>
        <a:xfrm>
          <a:off x="5771788" y="444138"/>
          <a:ext cx="968972" cy="968972"/>
        </a:xfrm>
        <a:prstGeom prst="rect">
          <a:avLst/>
        </a:prstGeom>
        <a:solidFill>
          <a:schemeClr val="accent1">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CD78459-B680-4292-ACC0-A605B3E1365B}">
      <dsp:nvSpPr>
        <dsp:cNvPr id="0" name=""/>
        <dsp:cNvSpPr/>
      </dsp:nvSpPr>
      <dsp:spPr>
        <a:xfrm>
          <a:off x="5179638" y="1740693"/>
          <a:ext cx="215327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55650">
            <a:lnSpc>
              <a:spcPct val="90000"/>
            </a:lnSpc>
            <a:spcBef>
              <a:spcPct val="0"/>
            </a:spcBef>
            <a:spcAft>
              <a:spcPct val="35000"/>
            </a:spcAft>
          </a:pPr>
          <a:r>
            <a:rPr lang="en-GB" sz="1700" kern="1200"/>
            <a:t>Help patients with non-medical and social care issues</a:t>
          </a:r>
          <a:endParaRPr lang="en-US" sz="1700" kern="1200"/>
        </a:p>
      </dsp:txBody>
      <dsp:txXfrm>
        <a:off x="5179638" y="1740693"/>
        <a:ext cx="2153272" cy="720000"/>
      </dsp:txXfrm>
    </dsp:sp>
    <dsp:sp modelId="{43229D3C-249C-4701-9104-0AFC68E32245}">
      <dsp:nvSpPr>
        <dsp:cNvPr id="0" name=""/>
        <dsp:cNvSpPr/>
      </dsp:nvSpPr>
      <dsp:spPr>
        <a:xfrm>
          <a:off x="1810515" y="3048544"/>
          <a:ext cx="1301233" cy="833209"/>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39D694F-B344-4DE2-8B6A-128C8C07A865}">
      <dsp:nvSpPr>
        <dsp:cNvPr id="0" name=""/>
        <dsp:cNvSpPr/>
      </dsp:nvSpPr>
      <dsp:spPr>
        <a:xfrm>
          <a:off x="1384496" y="4308401"/>
          <a:ext cx="2153272" cy="657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55650">
            <a:lnSpc>
              <a:spcPct val="90000"/>
            </a:lnSpc>
            <a:spcBef>
              <a:spcPct val="0"/>
            </a:spcBef>
            <a:spcAft>
              <a:spcPct val="35000"/>
            </a:spcAft>
          </a:pPr>
          <a:r>
            <a:rPr lang="en-GB" sz="1700" kern="1200" dirty="0" smtClean="0"/>
            <a:t>Get help from patients to meet targets and objectives</a:t>
          </a:r>
          <a:endParaRPr lang="en-US" sz="1700" kern="1200" dirty="0"/>
        </a:p>
      </dsp:txBody>
      <dsp:txXfrm>
        <a:off x="1384496" y="4308401"/>
        <a:ext cx="2153272" cy="657633"/>
      </dsp:txXfrm>
    </dsp:sp>
    <dsp:sp modelId="{6626F640-C550-40B4-B4E1-227C56183AEB}">
      <dsp:nvSpPr>
        <dsp:cNvPr id="0" name=""/>
        <dsp:cNvSpPr/>
      </dsp:nvSpPr>
      <dsp:spPr>
        <a:xfrm>
          <a:off x="4506741" y="2999012"/>
          <a:ext cx="968972" cy="968972"/>
        </a:xfrm>
        <a:prstGeom prst="rect">
          <a:avLst/>
        </a:prstGeom>
        <a:solidFill>
          <a:schemeClr val="accent1">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C14D718-F5F6-4915-BDE5-7811C58E9833}">
      <dsp:nvSpPr>
        <dsp:cNvPr id="0" name=""/>
        <dsp:cNvSpPr/>
      </dsp:nvSpPr>
      <dsp:spPr>
        <a:xfrm>
          <a:off x="3914591" y="4295567"/>
          <a:ext cx="215327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55650">
            <a:lnSpc>
              <a:spcPct val="90000"/>
            </a:lnSpc>
            <a:spcBef>
              <a:spcPct val="0"/>
            </a:spcBef>
            <a:spcAft>
              <a:spcPct val="35000"/>
            </a:spcAft>
          </a:pPr>
          <a:r>
            <a:rPr lang="en-GB" sz="1700" kern="1200" dirty="0" smtClean="0"/>
            <a:t>Have a forum to voice ideas and concerns</a:t>
          </a:r>
          <a:endParaRPr lang="en-US" sz="1700" kern="1200" dirty="0"/>
        </a:p>
      </dsp:txBody>
      <dsp:txXfrm>
        <a:off x="3914591" y="4295567"/>
        <a:ext cx="2153272"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172ADEFE-DE83-48BB-A80B-758393A09E09}" type="datetimeFigureOut">
              <a:rPr lang="en-GB" smtClean="0"/>
              <a:t>13/07/2022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671A1E-25D8-426F-AE53-458037ED9358}"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4523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2ADEFE-DE83-48BB-A80B-758393A09E09}" type="datetimeFigureOut">
              <a:rPr lang="en-GB" smtClean="0"/>
              <a:t>13/07/2022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671A1E-25D8-426F-AE53-458037ED9358}" type="slidenum">
              <a:rPr lang="en-GB" smtClean="0"/>
              <a:t>‹#›</a:t>
            </a:fld>
            <a:endParaRPr lang="en-GB"/>
          </a:p>
        </p:txBody>
      </p:sp>
    </p:spTree>
    <p:extLst>
      <p:ext uri="{BB962C8B-B14F-4D97-AF65-F5344CB8AC3E}">
        <p14:creationId xmlns:p14="http://schemas.microsoft.com/office/powerpoint/2010/main" val="3202781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2ADEFE-DE83-48BB-A80B-758393A09E09}" type="datetimeFigureOut">
              <a:rPr lang="en-GB" smtClean="0"/>
              <a:t>13/07/2022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671A1E-25D8-426F-AE53-458037ED9358}" type="slidenum">
              <a:rPr lang="en-GB" smtClean="0"/>
              <a:t>‹#›</a:t>
            </a:fld>
            <a:endParaRPr lang="en-GB"/>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1298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2ADEFE-DE83-48BB-A80B-758393A09E09}" type="datetimeFigureOut">
              <a:rPr lang="en-GB" smtClean="0"/>
              <a:t>13/07/2022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671A1E-25D8-426F-AE53-458037ED9358}" type="slidenum">
              <a:rPr lang="en-GB" smtClean="0"/>
              <a:t>‹#›</a:t>
            </a:fld>
            <a:endParaRPr lang="en-GB"/>
          </a:p>
        </p:txBody>
      </p:sp>
    </p:spTree>
    <p:extLst>
      <p:ext uri="{BB962C8B-B14F-4D97-AF65-F5344CB8AC3E}">
        <p14:creationId xmlns:p14="http://schemas.microsoft.com/office/powerpoint/2010/main" val="1450951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72ADEFE-DE83-48BB-A80B-758393A09E09}" type="datetimeFigureOut">
              <a:rPr lang="en-GB" smtClean="0"/>
              <a:t>13/07/2022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671A1E-25D8-426F-AE53-458037ED9358}"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4964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72ADEFE-DE83-48BB-A80B-758393A09E09}" type="datetimeFigureOut">
              <a:rPr lang="en-GB" smtClean="0"/>
              <a:t>13/07/2022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671A1E-25D8-426F-AE53-458037ED9358}" type="slidenum">
              <a:rPr lang="en-GB" smtClean="0"/>
              <a:t>‹#›</a:t>
            </a:fld>
            <a:endParaRPr lang="en-GB"/>
          </a:p>
        </p:txBody>
      </p:sp>
    </p:spTree>
    <p:extLst>
      <p:ext uri="{BB962C8B-B14F-4D97-AF65-F5344CB8AC3E}">
        <p14:creationId xmlns:p14="http://schemas.microsoft.com/office/powerpoint/2010/main" val="2178462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72ADEFE-DE83-48BB-A80B-758393A09E09}" type="datetimeFigureOut">
              <a:rPr lang="en-GB" smtClean="0"/>
              <a:t>13/07/2022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A671A1E-25D8-426F-AE53-458037ED9358}" type="slidenum">
              <a:rPr lang="en-GB" smtClean="0"/>
              <a:t>‹#›</a:t>
            </a:fld>
            <a:endParaRPr lang="en-GB"/>
          </a:p>
        </p:txBody>
      </p:sp>
    </p:spTree>
    <p:extLst>
      <p:ext uri="{BB962C8B-B14F-4D97-AF65-F5344CB8AC3E}">
        <p14:creationId xmlns:p14="http://schemas.microsoft.com/office/powerpoint/2010/main" val="93420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72ADEFE-DE83-48BB-A80B-758393A09E09}" type="datetimeFigureOut">
              <a:rPr lang="en-GB" smtClean="0"/>
              <a:t>13/07/2022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A671A1E-25D8-426F-AE53-458037ED9358}" type="slidenum">
              <a:rPr lang="en-GB" smtClean="0"/>
              <a:t>‹#›</a:t>
            </a:fld>
            <a:endParaRPr lang="en-GB"/>
          </a:p>
        </p:txBody>
      </p:sp>
    </p:spTree>
    <p:extLst>
      <p:ext uri="{BB962C8B-B14F-4D97-AF65-F5344CB8AC3E}">
        <p14:creationId xmlns:p14="http://schemas.microsoft.com/office/powerpoint/2010/main" val="1883433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2ADEFE-DE83-48BB-A80B-758393A09E09}" type="datetimeFigureOut">
              <a:rPr lang="en-GB" smtClean="0"/>
              <a:t>13/07/2022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A671A1E-25D8-426F-AE53-458037ED9358}" type="slidenum">
              <a:rPr lang="en-GB" smtClean="0"/>
              <a:t>‹#›</a:t>
            </a:fld>
            <a:endParaRPr lang="en-GB"/>
          </a:p>
        </p:txBody>
      </p:sp>
    </p:spTree>
    <p:extLst>
      <p:ext uri="{BB962C8B-B14F-4D97-AF65-F5344CB8AC3E}">
        <p14:creationId xmlns:p14="http://schemas.microsoft.com/office/powerpoint/2010/main" val="3170913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72ADEFE-DE83-48BB-A80B-758393A09E09}" type="datetimeFigureOut">
              <a:rPr lang="en-GB" smtClean="0"/>
              <a:t>13/07/2022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671A1E-25D8-426F-AE53-458037ED9358}" type="slidenum">
              <a:rPr lang="en-GB" smtClean="0"/>
              <a:t>‹#›</a:t>
            </a:fld>
            <a:endParaRPr lang="en-GB"/>
          </a:p>
        </p:txBody>
      </p:sp>
    </p:spTree>
    <p:extLst>
      <p:ext uri="{BB962C8B-B14F-4D97-AF65-F5344CB8AC3E}">
        <p14:creationId xmlns:p14="http://schemas.microsoft.com/office/powerpoint/2010/main" val="3147798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72ADEFE-DE83-48BB-A80B-758393A09E09}" type="datetimeFigureOut">
              <a:rPr lang="en-GB" smtClean="0"/>
              <a:t>13/07/2022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671A1E-25D8-426F-AE53-458037ED9358}"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520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72ADEFE-DE83-48BB-A80B-758393A09E09}" type="datetimeFigureOut">
              <a:rPr lang="en-GB" smtClean="0"/>
              <a:t>13/07/2022</a:t>
            </a:fld>
            <a:endParaRPr lang="en-GB"/>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GB"/>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A671A1E-25D8-426F-AE53-458037ED9358}" type="slidenum">
              <a:rPr lang="en-GB" smtClean="0"/>
              <a:t>‹#›</a:t>
            </a:fld>
            <a:endParaRPr lang="en-GB"/>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39435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6.jpg"/><Relationship Id="rId4" Type="http://schemas.openxmlformats.org/officeDocument/2006/relationships/diagramQuickStyle" Target="../diagrams/quickStyle1.xml"/><Relationship Id="rId9"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err="1" smtClean="0">
                <a:solidFill>
                  <a:srgbClr val="00B0F0"/>
                </a:solidFill>
              </a:rPr>
              <a:t>Barlby</a:t>
            </a:r>
            <a:r>
              <a:rPr lang="en-GB" b="1" dirty="0" smtClean="0">
                <a:solidFill>
                  <a:srgbClr val="00B0F0"/>
                </a:solidFill>
              </a:rPr>
              <a:t> Surgery</a:t>
            </a:r>
            <a:endParaRPr lang="en-GB" b="1" dirty="0">
              <a:solidFill>
                <a:srgbClr val="00B0F0"/>
              </a:solidFill>
            </a:endParaRPr>
          </a:p>
        </p:txBody>
      </p:sp>
      <p:sp>
        <p:nvSpPr>
          <p:cNvPr id="3" name="Subtitle 2"/>
          <p:cNvSpPr>
            <a:spLocks noGrp="1"/>
          </p:cNvSpPr>
          <p:nvPr>
            <p:ph type="subTitle" idx="1"/>
          </p:nvPr>
        </p:nvSpPr>
        <p:spPr/>
        <p:txBody>
          <a:bodyPr/>
          <a:lstStyle/>
          <a:p>
            <a:r>
              <a:rPr lang="en-GB" dirty="0" smtClean="0">
                <a:solidFill>
                  <a:schemeClr val="tx1">
                    <a:lumMod val="75000"/>
                    <a:lumOff val="25000"/>
                  </a:schemeClr>
                </a:solidFill>
              </a:rPr>
              <a:t>Patient Participation Group </a:t>
            </a:r>
          </a:p>
          <a:p>
            <a:r>
              <a:rPr lang="en-GB" dirty="0" smtClean="0">
                <a:solidFill>
                  <a:schemeClr val="tx1">
                    <a:lumMod val="75000"/>
                    <a:lumOff val="25000"/>
                  </a:schemeClr>
                </a:solidFill>
              </a:rPr>
              <a:t>June 2022</a:t>
            </a:r>
            <a:endParaRPr lang="en-GB" dirty="0">
              <a:solidFill>
                <a:schemeClr val="tx1">
                  <a:lumMod val="75000"/>
                  <a:lumOff val="25000"/>
                </a:schemeClr>
              </a:solidFill>
            </a:endParaRPr>
          </a:p>
        </p:txBody>
      </p:sp>
    </p:spTree>
    <p:extLst>
      <p:ext uri="{BB962C8B-B14F-4D97-AF65-F5344CB8AC3E}">
        <p14:creationId xmlns:p14="http://schemas.microsoft.com/office/powerpoint/2010/main" val="35934172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1625" y="476672"/>
            <a:ext cx="7704667" cy="1981200"/>
          </a:xfrm>
        </p:spPr>
        <p:txBody>
          <a:bodyPr/>
          <a:lstStyle/>
          <a:p>
            <a:r>
              <a:rPr lang="en-GB" dirty="0" smtClean="0"/>
              <a:t>Appointment bookings</a:t>
            </a:r>
            <a:endParaRPr lang="en-GB" dirty="0"/>
          </a:p>
        </p:txBody>
      </p:sp>
      <p:sp>
        <p:nvSpPr>
          <p:cNvPr id="3" name="Content Placeholder 2"/>
          <p:cNvSpPr>
            <a:spLocks noGrp="1"/>
          </p:cNvSpPr>
          <p:nvPr>
            <p:ph idx="1"/>
          </p:nvPr>
        </p:nvSpPr>
        <p:spPr/>
        <p:txBody>
          <a:bodyPr>
            <a:normAutofit lnSpcReduction="10000"/>
          </a:bodyPr>
          <a:lstStyle/>
          <a:p>
            <a:pPr marL="342900" indent="-342900">
              <a:buFont typeface="+mj-lt"/>
              <a:buAutoNum type="arabicPeriod"/>
            </a:pPr>
            <a:r>
              <a:rPr lang="en-GB" sz="2400" dirty="0"/>
              <a:t>When an e-consultation is submitted on Dr iQ this is triaged by the </a:t>
            </a:r>
            <a:r>
              <a:rPr lang="en-GB" sz="2400" dirty="0" smtClean="0"/>
              <a:t>DUTY DOCTOR </a:t>
            </a:r>
          </a:p>
          <a:p>
            <a:pPr marL="342900" indent="-342900">
              <a:buFont typeface="+mj-lt"/>
              <a:buAutoNum type="arabicPeriod"/>
            </a:pPr>
            <a:r>
              <a:rPr lang="en-GB" sz="2400" dirty="0" smtClean="0"/>
              <a:t>Similarly, if you call the practice or come to reception requesting an appointment – staff will discuss this with DUTY DOCTOR </a:t>
            </a:r>
          </a:p>
          <a:p>
            <a:pPr marL="342900" indent="-342900">
              <a:buFont typeface="+mj-lt"/>
              <a:buAutoNum type="arabicPeriod"/>
            </a:pPr>
            <a:r>
              <a:rPr lang="en-GB" sz="2400" dirty="0" smtClean="0"/>
              <a:t>PLEASE NOTE: We aim to see everyone who is requesting an appointment on the same day. If you wish to be SEEN vs TELEPHONE – We will always aim to accommodate your request. </a:t>
            </a:r>
          </a:p>
          <a:p>
            <a:pPr marL="342900" indent="-342900">
              <a:buFont typeface="+mj-lt"/>
              <a:buAutoNum type="arabicPeriod"/>
            </a:pPr>
            <a:r>
              <a:rPr lang="en-GB" sz="2400" dirty="0" smtClean="0"/>
              <a:t>Dr </a:t>
            </a:r>
            <a:r>
              <a:rPr lang="en-GB" sz="2400" dirty="0"/>
              <a:t>contacting you straight away to the admin contacting you for further information if required. Sometimes this is done so its more efficient for the clinician dealing with your query and have a rough idea of what needs assessing when they are contacting you. </a:t>
            </a:r>
          </a:p>
          <a:p>
            <a:endParaRPr lang="en-GB" sz="1600" dirty="0"/>
          </a:p>
        </p:txBody>
      </p:sp>
    </p:spTree>
    <p:extLst>
      <p:ext uri="{BB962C8B-B14F-4D97-AF65-F5344CB8AC3E}">
        <p14:creationId xmlns:p14="http://schemas.microsoft.com/office/powerpoint/2010/main" val="35810548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5640" y="908720"/>
            <a:ext cx="7467600" cy="634082"/>
          </a:xfrm>
        </p:spPr>
        <p:txBody>
          <a:bodyPr>
            <a:normAutofit fontScale="90000"/>
          </a:bodyPr>
          <a:lstStyle/>
          <a:p>
            <a:r>
              <a:rPr lang="en-GB" dirty="0" smtClean="0"/>
              <a:t>Concerns raised by patients				</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99177111"/>
              </p:ext>
            </p:extLst>
          </p:nvPr>
        </p:nvGraphicFramePr>
        <p:xfrm>
          <a:off x="3143672" y="1628800"/>
          <a:ext cx="6096000" cy="34188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4014971079"/>
                    </a:ext>
                  </a:extLst>
                </a:gridCol>
                <a:gridCol w="3048000">
                  <a:extLst>
                    <a:ext uri="{9D8B030D-6E8A-4147-A177-3AD203B41FA5}">
                      <a16:colId xmlns:a16="http://schemas.microsoft.com/office/drawing/2014/main" val="804268645"/>
                    </a:ext>
                  </a:extLst>
                </a:gridCol>
              </a:tblGrid>
              <a:tr h="370840">
                <a:tc>
                  <a:txBody>
                    <a:bodyPr/>
                    <a:lstStyle/>
                    <a:p>
                      <a:r>
                        <a:rPr lang="en-GB" dirty="0" smtClean="0"/>
                        <a:t>You said</a:t>
                      </a:r>
                      <a:endParaRPr lang="en-GB" dirty="0"/>
                    </a:p>
                  </a:txBody>
                  <a:tcPr/>
                </a:tc>
                <a:tc>
                  <a:txBody>
                    <a:bodyPr/>
                    <a:lstStyle/>
                    <a:p>
                      <a:r>
                        <a:rPr lang="en-GB" dirty="0" smtClean="0"/>
                        <a:t>We did </a:t>
                      </a:r>
                      <a:endParaRPr lang="en-GB" dirty="0"/>
                    </a:p>
                  </a:txBody>
                  <a:tcPr/>
                </a:tc>
                <a:extLst>
                  <a:ext uri="{0D108BD9-81ED-4DB2-BD59-A6C34878D82A}">
                    <a16:rowId xmlns:a16="http://schemas.microsoft.com/office/drawing/2014/main" val="3075200277"/>
                  </a:ext>
                </a:extLst>
              </a:tr>
              <a:tr h="370840">
                <a:tc>
                  <a:txBody>
                    <a:bodyPr/>
                    <a:lstStyle/>
                    <a:p>
                      <a:r>
                        <a:rPr lang="en-GB" sz="1300" dirty="0" smtClean="0"/>
                        <a:t>No pre-bookable appointments</a:t>
                      </a:r>
                      <a:endParaRPr lang="en-GB" sz="1300" dirty="0"/>
                    </a:p>
                  </a:txBody>
                  <a:tcPr/>
                </a:tc>
                <a:tc>
                  <a:txBody>
                    <a:bodyPr/>
                    <a:lstStyle/>
                    <a:p>
                      <a:r>
                        <a:rPr lang="en-GB" sz="1300" dirty="0" smtClean="0"/>
                        <a:t>As</a:t>
                      </a:r>
                      <a:r>
                        <a:rPr lang="en-GB" sz="1300" baseline="0" dirty="0" smtClean="0"/>
                        <a:t> we offer same day appointment service, pre-bookable slot is only booked if absolutely necessary. Admin have also been trained on how to promote and explain the process so its more understandable for patients. </a:t>
                      </a:r>
                      <a:endParaRPr lang="en-GB" sz="1300" dirty="0"/>
                    </a:p>
                  </a:txBody>
                  <a:tcPr/>
                </a:tc>
                <a:extLst>
                  <a:ext uri="{0D108BD9-81ED-4DB2-BD59-A6C34878D82A}">
                    <a16:rowId xmlns:a16="http://schemas.microsoft.com/office/drawing/2014/main" val="256752083"/>
                  </a:ext>
                </a:extLst>
              </a:tr>
              <a:tr h="370840">
                <a:tc>
                  <a:txBody>
                    <a:bodyPr/>
                    <a:lstStyle/>
                    <a:p>
                      <a:r>
                        <a:rPr lang="en-GB" sz="1300" dirty="0" smtClean="0"/>
                        <a:t>Medications being sent to wrong pharmacy or not being sent at all</a:t>
                      </a:r>
                      <a:endParaRPr lang="en-GB" sz="1300" dirty="0"/>
                    </a:p>
                  </a:txBody>
                  <a:tcPr/>
                </a:tc>
                <a:tc>
                  <a:txBody>
                    <a:bodyPr/>
                    <a:lstStyle/>
                    <a:p>
                      <a:r>
                        <a:rPr lang="en-GB" sz="1300" dirty="0" smtClean="0"/>
                        <a:t>For</a:t>
                      </a:r>
                      <a:r>
                        <a:rPr lang="en-GB" sz="1300" baseline="0" dirty="0" smtClean="0"/>
                        <a:t> all admin and clinicians to check for correct pharmacy upon issuing and requesting. Patients to be informed if unable to send medications via email, telephone and SMS. </a:t>
                      </a:r>
                      <a:endParaRPr lang="en-GB" sz="1300" dirty="0"/>
                    </a:p>
                  </a:txBody>
                  <a:tcPr/>
                </a:tc>
                <a:extLst>
                  <a:ext uri="{0D108BD9-81ED-4DB2-BD59-A6C34878D82A}">
                    <a16:rowId xmlns:a16="http://schemas.microsoft.com/office/drawing/2014/main" val="2301343831"/>
                  </a:ext>
                </a:extLst>
              </a:tr>
              <a:tr h="370840">
                <a:tc>
                  <a:txBody>
                    <a:bodyPr/>
                    <a:lstStyle/>
                    <a:p>
                      <a:r>
                        <a:rPr lang="en-GB" sz="1300" dirty="0" smtClean="0"/>
                        <a:t>Unwelcoming</a:t>
                      </a:r>
                      <a:r>
                        <a:rPr lang="en-GB" sz="1300" baseline="0" dirty="0" smtClean="0"/>
                        <a:t> &amp; Rude Receptionist</a:t>
                      </a:r>
                      <a:endParaRPr lang="en-GB" sz="1300" dirty="0"/>
                    </a:p>
                  </a:txBody>
                  <a:tcPr/>
                </a:tc>
                <a:tc>
                  <a:txBody>
                    <a:bodyPr/>
                    <a:lstStyle/>
                    <a:p>
                      <a:r>
                        <a:rPr lang="en-GB" sz="1300" dirty="0" smtClean="0"/>
                        <a:t>We have nearly a whole new reception.</a:t>
                      </a:r>
                      <a:r>
                        <a:rPr lang="en-GB" sz="1300" baseline="0" dirty="0" smtClean="0"/>
                        <a:t> We have implemented a new way of training which is regularly monitored</a:t>
                      </a:r>
                      <a:endParaRPr lang="en-GB" sz="1300" dirty="0"/>
                    </a:p>
                  </a:txBody>
                  <a:tcPr/>
                </a:tc>
                <a:extLst>
                  <a:ext uri="{0D108BD9-81ED-4DB2-BD59-A6C34878D82A}">
                    <a16:rowId xmlns:a16="http://schemas.microsoft.com/office/drawing/2014/main" val="2839939894"/>
                  </a:ext>
                </a:extLst>
              </a:tr>
            </a:tbl>
          </a:graphicData>
        </a:graphic>
      </p:graphicFrame>
    </p:spTree>
    <p:extLst>
      <p:ext uri="{BB962C8B-B14F-4D97-AF65-F5344CB8AC3E}">
        <p14:creationId xmlns:p14="http://schemas.microsoft.com/office/powerpoint/2010/main" val="38254754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Message from the clinical lead &amp; Practice management team</a:t>
            </a:r>
            <a:endParaRPr lang="en-GB" dirty="0"/>
          </a:p>
        </p:txBody>
      </p:sp>
      <p:sp>
        <p:nvSpPr>
          <p:cNvPr id="3" name="Content Placeholder 2"/>
          <p:cNvSpPr>
            <a:spLocks noGrp="1"/>
          </p:cNvSpPr>
          <p:nvPr>
            <p:ph idx="1"/>
          </p:nvPr>
        </p:nvSpPr>
        <p:spPr/>
        <p:txBody>
          <a:bodyPr/>
          <a:lstStyle/>
          <a:p>
            <a:r>
              <a:rPr lang="en-GB" dirty="0" smtClean="0"/>
              <a:t>Dr </a:t>
            </a:r>
            <a:r>
              <a:rPr lang="en-GB" dirty="0" err="1" smtClean="0"/>
              <a:t>Bihi</a:t>
            </a:r>
            <a:r>
              <a:rPr lang="en-GB" dirty="0" smtClean="0"/>
              <a:t> and myself would like to thank you all for giving up your time to attend today’s PPG meeting. We are both very keen to improve the relationship between the practice and our patient community and hope by actively engaging in regular PPG meetings that this will assist us in doing so. </a:t>
            </a:r>
          </a:p>
          <a:p>
            <a:r>
              <a:rPr lang="en-GB" dirty="0" smtClean="0"/>
              <a:t>Our team care a great deal about </a:t>
            </a:r>
            <a:r>
              <a:rPr lang="en-GB" dirty="0" err="1" smtClean="0"/>
              <a:t>Barlby</a:t>
            </a:r>
            <a:r>
              <a:rPr lang="en-GB" dirty="0" smtClean="0"/>
              <a:t> surgery and its patients and are very passionate to improve patient experience.</a:t>
            </a:r>
            <a:endParaRPr lang="en-GB" dirty="0"/>
          </a:p>
        </p:txBody>
      </p:sp>
    </p:spTree>
    <p:extLst>
      <p:ext uri="{BB962C8B-B14F-4D97-AF65-F5344CB8AC3E}">
        <p14:creationId xmlns:p14="http://schemas.microsoft.com/office/powerpoint/2010/main" val="2115271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rPr>
              <a:t>Any Questions ? </a:t>
            </a:r>
            <a:endParaRPr lang="en-GB" b="1" dirty="0">
              <a:solidFill>
                <a:srgbClr val="FF0000"/>
              </a:solidFill>
            </a:endParaRPr>
          </a:p>
        </p:txBody>
      </p:sp>
      <p:pic>
        <p:nvPicPr>
          <p:cNvPr id="5" name="Content Placeholder 4" descr="Any &lt;strong&gt;Questions&lt;/strong&gt; Free Stock Photo - Public Domain Pictures"/>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38200" y="1466661"/>
            <a:ext cx="9283574" cy="4260483"/>
          </a:xfrm>
        </p:spPr>
      </p:pic>
    </p:spTree>
    <p:extLst>
      <p:ext uri="{BB962C8B-B14F-4D97-AF65-F5344CB8AC3E}">
        <p14:creationId xmlns:p14="http://schemas.microsoft.com/office/powerpoint/2010/main" val="30555894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57252" y="2261207"/>
            <a:ext cx="9144000" cy="1304953"/>
          </a:xfrm>
        </p:spPr>
        <p:txBody>
          <a:bodyPr>
            <a:normAutofit/>
          </a:bodyPr>
          <a:lstStyle/>
          <a:p>
            <a:r>
              <a:rPr lang="en-GB" dirty="0"/>
              <a:t>www.westlondonpractice.co.uk</a:t>
            </a:r>
          </a:p>
        </p:txBody>
      </p:sp>
    </p:spTree>
    <p:extLst>
      <p:ext uri="{BB962C8B-B14F-4D97-AF65-F5344CB8AC3E}">
        <p14:creationId xmlns:p14="http://schemas.microsoft.com/office/powerpoint/2010/main" val="13453280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FCBD6-1C7A-4966-A140-9E6B2C061B91}"/>
              </a:ext>
            </a:extLst>
          </p:cNvPr>
          <p:cNvSpPr>
            <a:spLocks noGrp="1"/>
          </p:cNvSpPr>
          <p:nvPr>
            <p:ph type="title"/>
          </p:nvPr>
        </p:nvSpPr>
        <p:spPr>
          <a:xfrm>
            <a:off x="789708" y="349136"/>
            <a:ext cx="10690167" cy="1097280"/>
          </a:xfrm>
        </p:spPr>
        <p:txBody>
          <a:bodyPr anchor="b">
            <a:normAutofit/>
          </a:bodyPr>
          <a:lstStyle/>
          <a:p>
            <a:r>
              <a:rPr lang="en-GB" sz="5200" dirty="0">
                <a:solidFill>
                  <a:srgbClr val="00B0F0"/>
                </a:solidFill>
              </a:rPr>
              <a:t>What is a PPG?</a:t>
            </a:r>
          </a:p>
        </p:txBody>
      </p:sp>
      <p:sp>
        <p:nvSpPr>
          <p:cNvPr id="3" name="Content Placeholder 2">
            <a:extLst>
              <a:ext uri="{FF2B5EF4-FFF2-40B4-BE49-F238E27FC236}">
                <a16:creationId xmlns:a16="http://schemas.microsoft.com/office/drawing/2014/main" id="{A401D28B-2DBF-4CF0-AA25-A15BEC43FCFB}"/>
              </a:ext>
            </a:extLst>
          </p:cNvPr>
          <p:cNvSpPr>
            <a:spLocks noGrp="1"/>
          </p:cNvSpPr>
          <p:nvPr>
            <p:ph idx="1"/>
          </p:nvPr>
        </p:nvSpPr>
        <p:spPr>
          <a:xfrm>
            <a:off x="612648" y="2128058"/>
            <a:ext cx="6268770" cy="3291840"/>
          </a:xfrm>
        </p:spPr>
        <p:txBody>
          <a:bodyPr>
            <a:normAutofit fontScale="92500" lnSpcReduction="10000"/>
          </a:bodyPr>
          <a:lstStyle/>
          <a:p>
            <a:pPr marL="0" indent="0">
              <a:lnSpc>
                <a:spcPct val="100000"/>
              </a:lnSpc>
              <a:buNone/>
            </a:pPr>
            <a:r>
              <a:rPr lang="en-GB" sz="1800" dirty="0"/>
              <a:t>PPG works with the practice to:</a:t>
            </a:r>
            <a:br>
              <a:rPr lang="en-GB" sz="1800" dirty="0"/>
            </a:br>
            <a:endParaRPr lang="en-GB" sz="1800" dirty="0"/>
          </a:p>
          <a:p>
            <a:pPr>
              <a:lnSpc>
                <a:spcPct val="100000"/>
              </a:lnSpc>
            </a:pPr>
            <a:r>
              <a:rPr lang="en-GB" sz="1800" dirty="0"/>
              <a:t>Offer patient perspective on services provided by the practice</a:t>
            </a:r>
          </a:p>
          <a:p>
            <a:pPr>
              <a:lnSpc>
                <a:spcPct val="100000"/>
              </a:lnSpc>
            </a:pPr>
            <a:r>
              <a:rPr lang="en-GB" sz="1800" dirty="0"/>
              <a:t>Contribute to the continuous improvement of services</a:t>
            </a:r>
          </a:p>
          <a:p>
            <a:pPr>
              <a:lnSpc>
                <a:spcPct val="100000"/>
              </a:lnSpc>
            </a:pPr>
            <a:r>
              <a:rPr lang="en-GB" sz="1800" dirty="0"/>
              <a:t>Foster improved communication between the practice and its patients</a:t>
            </a:r>
          </a:p>
          <a:p>
            <a:pPr>
              <a:lnSpc>
                <a:spcPct val="100000"/>
              </a:lnSpc>
            </a:pPr>
            <a:r>
              <a:rPr lang="en-GB" sz="1800" dirty="0"/>
              <a:t>Help patients to take more responsibility for their health</a:t>
            </a:r>
          </a:p>
          <a:p>
            <a:pPr>
              <a:lnSpc>
                <a:spcPct val="100000"/>
              </a:lnSpc>
            </a:pPr>
            <a:r>
              <a:rPr lang="en-GB" sz="1800" dirty="0"/>
              <a:t>Provide practical support and help to implement </a:t>
            </a:r>
            <a:r>
              <a:rPr lang="en-GB" sz="1800" dirty="0" smtClean="0"/>
              <a:t>change</a:t>
            </a:r>
          </a:p>
          <a:p>
            <a:pPr>
              <a:lnSpc>
                <a:spcPct val="100000"/>
              </a:lnSpc>
            </a:pPr>
            <a:r>
              <a:rPr lang="en-GB" sz="1800" dirty="0" smtClean="0"/>
              <a:t>Please remember that this meeting is NOT about complaints or personal issues</a:t>
            </a:r>
            <a:endParaRPr lang="en-GB" sz="1800" dirty="0"/>
          </a:p>
        </p:txBody>
      </p:sp>
    </p:spTree>
    <p:extLst>
      <p:ext uri="{BB962C8B-B14F-4D97-AF65-F5344CB8AC3E}">
        <p14:creationId xmlns:p14="http://schemas.microsoft.com/office/powerpoint/2010/main" val="3224129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D99A3-6068-4C2C-9181-5F0D9C9A90B9}"/>
              </a:ext>
            </a:extLst>
          </p:cNvPr>
          <p:cNvSpPr>
            <a:spLocks noGrp="1"/>
          </p:cNvSpPr>
          <p:nvPr>
            <p:ph type="title"/>
          </p:nvPr>
        </p:nvSpPr>
        <p:spPr>
          <a:xfrm>
            <a:off x="655320" y="429030"/>
            <a:ext cx="2834640" cy="5457589"/>
          </a:xfrm>
        </p:spPr>
        <p:txBody>
          <a:bodyPr anchor="ctr">
            <a:normAutofit/>
          </a:bodyPr>
          <a:lstStyle/>
          <a:p>
            <a:r>
              <a:rPr lang="en-GB" sz="3700" dirty="0" smtClean="0"/>
              <a:t>Advantages for practice and patients</a:t>
            </a:r>
            <a:endParaRPr lang="en-GB" sz="3700" dirty="0"/>
          </a:p>
        </p:txBody>
      </p:sp>
      <p:graphicFrame>
        <p:nvGraphicFramePr>
          <p:cNvPr id="5" name="Content Placeholder 2">
            <a:extLst>
              <a:ext uri="{FF2B5EF4-FFF2-40B4-BE49-F238E27FC236}">
                <a16:creationId xmlns:a16="http://schemas.microsoft.com/office/drawing/2014/main" id="{BF0E195A-F7F0-4015-9FA7-767B5C77432F}"/>
              </a:ext>
            </a:extLst>
          </p:cNvPr>
          <p:cNvGraphicFramePr>
            <a:graphicFrameLocks noGrp="1"/>
          </p:cNvGraphicFramePr>
          <p:nvPr>
            <p:ph idx="1"/>
            <p:extLst>
              <p:ext uri="{D42A27DB-BD31-4B8C-83A1-F6EECF244321}">
                <p14:modId xmlns:p14="http://schemas.microsoft.com/office/powerpoint/2010/main" val="148255544"/>
              </p:ext>
            </p:extLst>
          </p:nvPr>
        </p:nvGraphicFramePr>
        <p:xfrm>
          <a:off x="4041648" y="429030"/>
          <a:ext cx="7452360" cy="5459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ounded Rectangle 2"/>
          <p:cNvSpPr/>
          <p:nvPr/>
        </p:nvSpPr>
        <p:spPr>
          <a:xfrm>
            <a:off x="4572001" y="806335"/>
            <a:ext cx="1280160" cy="111390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t;strong&gt;Community&lt;/strong&gt; - Free of Charge Creative Commons Wooden Tile image"/>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97169" y="849514"/>
            <a:ext cx="1541318" cy="1027545"/>
          </a:xfrm>
          <a:prstGeom prst="rect">
            <a:avLst/>
          </a:prstGeom>
        </p:spPr>
      </p:pic>
      <p:pic>
        <p:nvPicPr>
          <p:cNvPr id="6" name="Picture 5" descr="Why List Building Is Important For Business | Techno FAQ"/>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71905" y="3409592"/>
            <a:ext cx="2369128" cy="1179034"/>
          </a:xfrm>
          <a:prstGeom prst="rect">
            <a:avLst/>
          </a:prstGeom>
        </p:spPr>
      </p:pic>
      <p:pic>
        <p:nvPicPr>
          <p:cNvPr id="7" name="Picture 6" descr="&lt;strong&gt;Team&lt;/strong&gt; Building Free Stock Photo - Public Domain Pictures"/>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18419" y="806335"/>
            <a:ext cx="1787323" cy="1113903"/>
          </a:xfrm>
          <a:prstGeom prst="rect">
            <a:avLst/>
          </a:prstGeom>
        </p:spPr>
      </p:pic>
      <p:pic>
        <p:nvPicPr>
          <p:cNvPr id="8" name="Picture 7" descr="Article: Focus on &lt;strong&gt;holistic&lt;/strong&gt; wellness, not just health — People Matters"/>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243753" y="849514"/>
            <a:ext cx="1941022" cy="1070724"/>
          </a:xfrm>
          <a:prstGeom prst="rect">
            <a:avLst/>
          </a:prstGeom>
        </p:spPr>
      </p:pic>
    </p:spTree>
    <p:extLst>
      <p:ext uri="{BB962C8B-B14F-4D97-AF65-F5344CB8AC3E}">
        <p14:creationId xmlns:p14="http://schemas.microsoft.com/office/powerpoint/2010/main" val="97969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37009D2-1423-4E88-9010-2F72F565AE3D}"/>
              </a:ext>
            </a:extLst>
          </p:cNvPr>
          <p:cNvSpPr>
            <a:spLocks noGrp="1"/>
          </p:cNvSpPr>
          <p:nvPr>
            <p:ph type="title"/>
          </p:nvPr>
        </p:nvSpPr>
        <p:spPr>
          <a:xfrm>
            <a:off x="1301698" y="250561"/>
            <a:ext cx="7264038" cy="601209"/>
          </a:xfrm>
        </p:spPr>
        <p:txBody>
          <a:bodyPr>
            <a:normAutofit fontScale="90000"/>
          </a:bodyPr>
          <a:lstStyle/>
          <a:p>
            <a:r>
              <a:rPr lang="en-GB" sz="2800" dirty="0" smtClean="0">
                <a:latin typeface="Calibri" panose="020F0502020204030204" pitchFamily="34" charset="0"/>
                <a:cs typeface="Calibri" panose="020F0502020204030204" pitchFamily="34" charset="0"/>
              </a:rPr>
              <a:t/>
            </a:r>
            <a:br>
              <a:rPr lang="en-GB" sz="2800" dirty="0" smtClean="0">
                <a:latin typeface="Calibri" panose="020F0502020204030204" pitchFamily="34" charset="0"/>
                <a:cs typeface="Calibri" panose="020F0502020204030204" pitchFamily="34" charset="0"/>
              </a:rPr>
            </a:br>
            <a:r>
              <a:rPr lang="en-GB" sz="2800" dirty="0">
                <a:latin typeface="Calibri" panose="020F0502020204030204" pitchFamily="34" charset="0"/>
                <a:cs typeface="Calibri" panose="020F0502020204030204" pitchFamily="34" charset="0"/>
              </a:rPr>
              <a:t/>
            </a:r>
            <a:br>
              <a:rPr lang="en-GB" sz="2800" dirty="0">
                <a:latin typeface="Calibri" panose="020F0502020204030204" pitchFamily="34" charset="0"/>
                <a:cs typeface="Calibri" panose="020F0502020204030204" pitchFamily="34" charset="0"/>
              </a:rPr>
            </a:br>
            <a:r>
              <a:rPr lang="en-GB" sz="2800" u="sng" dirty="0" smtClean="0">
                <a:latin typeface="Calibri" panose="020F0502020204030204" pitchFamily="34" charset="0"/>
                <a:cs typeface="Calibri" panose="020F0502020204030204" pitchFamily="34" charset="0"/>
              </a:rPr>
              <a:t>Meet the team </a:t>
            </a:r>
            <a:br>
              <a:rPr lang="en-GB" sz="2800" u="sng" dirty="0" smtClean="0">
                <a:latin typeface="Calibri" panose="020F0502020204030204" pitchFamily="34" charset="0"/>
                <a:cs typeface="Calibri" panose="020F0502020204030204" pitchFamily="34" charset="0"/>
              </a:rPr>
            </a:br>
            <a:r>
              <a:rPr lang="en-GB" sz="1900" dirty="0" smtClean="0">
                <a:solidFill>
                  <a:schemeClr val="tx1"/>
                </a:solidFill>
                <a:latin typeface="+mn-lt"/>
                <a:ea typeface="+mn-ea"/>
                <a:cs typeface="+mn-cs"/>
              </a:rPr>
              <a:t>.  </a:t>
            </a:r>
            <a:endParaRPr lang="en-GB" sz="1900" dirty="0">
              <a:solidFill>
                <a:schemeClr val="tx1"/>
              </a:solidFill>
              <a:latin typeface="+mn-lt"/>
              <a:ea typeface="+mn-ea"/>
              <a:cs typeface="+mn-cs"/>
            </a:endParaRPr>
          </a:p>
        </p:txBody>
      </p:sp>
      <p:sp>
        <p:nvSpPr>
          <p:cNvPr id="26" name="Slide Number Placeholder 3">
            <a:extLst>
              <a:ext uri="{FF2B5EF4-FFF2-40B4-BE49-F238E27FC236}">
                <a16:creationId xmlns:a16="http://schemas.microsoft.com/office/drawing/2014/main" id="{5825022A-08B3-475C-A95D-C969E38C7504}"/>
              </a:ext>
            </a:extLst>
          </p:cNvPr>
          <p:cNvSpPr>
            <a:spLocks noGrp="1"/>
          </p:cNvSpPr>
          <p:nvPr>
            <p:ph type="sldNum" sz="quarter" idx="12"/>
          </p:nvPr>
        </p:nvSpPr>
        <p:spPr>
          <a:xfrm>
            <a:off x="8197542" y="6575634"/>
            <a:ext cx="2263197" cy="225399"/>
          </a:xfrm>
        </p:spPr>
        <p:txBody>
          <a:bodyPr/>
          <a:lstStyle/>
          <a:p>
            <a:pPr>
              <a:spcAft>
                <a:spcPts val="544"/>
              </a:spcAft>
            </a:pPr>
            <a:fld id="{FF240F16-35E0-49D3-851D-B169E9643B23}" type="slidenum">
              <a:rPr lang="en-US" smtClean="0"/>
              <a:pPr>
                <a:spcAft>
                  <a:spcPts val="544"/>
                </a:spcAft>
              </a:pPr>
              <a:t>4</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1827103172"/>
              </p:ext>
            </p:extLst>
          </p:nvPr>
        </p:nvGraphicFramePr>
        <p:xfrm>
          <a:off x="541197" y="1729909"/>
          <a:ext cx="4392520" cy="4937760"/>
        </p:xfrm>
        <a:graphic>
          <a:graphicData uri="http://schemas.openxmlformats.org/drawingml/2006/table">
            <a:tbl>
              <a:tblPr firstRow="1" bandRow="1">
                <a:tableStyleId>{5C22544A-7EE6-4342-B048-85BDC9FD1C3A}</a:tableStyleId>
              </a:tblPr>
              <a:tblGrid>
                <a:gridCol w="1425867">
                  <a:extLst>
                    <a:ext uri="{9D8B030D-6E8A-4147-A177-3AD203B41FA5}">
                      <a16:colId xmlns:a16="http://schemas.microsoft.com/office/drawing/2014/main" val="563158630"/>
                    </a:ext>
                  </a:extLst>
                </a:gridCol>
                <a:gridCol w="2966653">
                  <a:extLst>
                    <a:ext uri="{9D8B030D-6E8A-4147-A177-3AD203B41FA5}">
                      <a16:colId xmlns:a16="http://schemas.microsoft.com/office/drawing/2014/main" val="182023729"/>
                    </a:ext>
                  </a:extLst>
                </a:gridCol>
              </a:tblGrid>
              <a:tr h="179579">
                <a:tc>
                  <a:txBody>
                    <a:bodyPr/>
                    <a:lstStyle/>
                    <a:p>
                      <a:r>
                        <a:rPr lang="en-GB" dirty="0" smtClean="0"/>
                        <a:t>Clinical Team </a:t>
                      </a:r>
                      <a:endParaRPr lang="en-GB" dirty="0"/>
                    </a:p>
                  </a:txBody>
                  <a:tcPr/>
                </a:tc>
                <a:tc>
                  <a:txBody>
                    <a:bodyPr/>
                    <a:lstStyle/>
                    <a:p>
                      <a:endParaRPr lang="en-GB" dirty="0"/>
                    </a:p>
                  </a:txBody>
                  <a:tcPr/>
                </a:tc>
                <a:extLst>
                  <a:ext uri="{0D108BD9-81ED-4DB2-BD59-A6C34878D82A}">
                    <a16:rowId xmlns:a16="http://schemas.microsoft.com/office/drawing/2014/main" val="2475001406"/>
                  </a:ext>
                </a:extLst>
              </a:tr>
              <a:tr h="179579">
                <a:tc>
                  <a:txBody>
                    <a:bodyPr/>
                    <a:lstStyle/>
                    <a:p>
                      <a:r>
                        <a:rPr lang="en-GB" dirty="0" smtClean="0"/>
                        <a:t>Dr Ali </a:t>
                      </a:r>
                      <a:r>
                        <a:rPr lang="en-GB" dirty="0" err="1" smtClean="0"/>
                        <a:t>Bihi</a:t>
                      </a:r>
                      <a:endParaRPr lang="en-GB" dirty="0"/>
                    </a:p>
                  </a:txBody>
                  <a:tcPr/>
                </a:tc>
                <a:tc>
                  <a:txBody>
                    <a:bodyPr/>
                    <a:lstStyle/>
                    <a:p>
                      <a:r>
                        <a:rPr lang="en-GB" dirty="0" smtClean="0"/>
                        <a:t>Clinical Lead GP </a:t>
                      </a:r>
                      <a:endParaRPr lang="en-GB" dirty="0"/>
                    </a:p>
                  </a:txBody>
                  <a:tcPr/>
                </a:tc>
                <a:extLst>
                  <a:ext uri="{0D108BD9-81ED-4DB2-BD59-A6C34878D82A}">
                    <a16:rowId xmlns:a16="http://schemas.microsoft.com/office/drawing/2014/main" val="3571288899"/>
                  </a:ext>
                </a:extLst>
              </a:tr>
              <a:tr h="179579">
                <a:tc>
                  <a:txBody>
                    <a:bodyPr/>
                    <a:lstStyle/>
                    <a:p>
                      <a:r>
                        <a:rPr lang="en-GB" dirty="0" smtClean="0"/>
                        <a:t>Dr </a:t>
                      </a:r>
                      <a:r>
                        <a:rPr lang="en-GB" dirty="0" err="1" smtClean="0"/>
                        <a:t>Naseer</a:t>
                      </a:r>
                      <a:r>
                        <a:rPr lang="en-GB" dirty="0" smtClean="0"/>
                        <a:t> </a:t>
                      </a:r>
                      <a:endParaRPr lang="en-GB" dirty="0"/>
                    </a:p>
                  </a:txBody>
                  <a:tcPr/>
                </a:tc>
                <a:tc>
                  <a:txBody>
                    <a:bodyPr/>
                    <a:lstStyle/>
                    <a:p>
                      <a:r>
                        <a:rPr lang="en-GB" dirty="0" smtClean="0"/>
                        <a:t>GP </a:t>
                      </a:r>
                      <a:endParaRPr lang="en-GB" dirty="0"/>
                    </a:p>
                  </a:txBody>
                  <a:tcPr/>
                </a:tc>
                <a:extLst>
                  <a:ext uri="{0D108BD9-81ED-4DB2-BD59-A6C34878D82A}">
                    <a16:rowId xmlns:a16="http://schemas.microsoft.com/office/drawing/2014/main" val="1839337829"/>
                  </a:ext>
                </a:extLst>
              </a:tr>
              <a:tr h="179579">
                <a:tc>
                  <a:txBody>
                    <a:bodyPr/>
                    <a:lstStyle/>
                    <a:p>
                      <a:r>
                        <a:rPr lang="en-GB" dirty="0" smtClean="0"/>
                        <a:t>Dr Gareth</a:t>
                      </a:r>
                      <a:r>
                        <a:rPr lang="en-GB" baseline="0" dirty="0" smtClean="0"/>
                        <a:t> Patterson</a:t>
                      </a:r>
                      <a:endParaRPr lang="en-GB" dirty="0"/>
                    </a:p>
                  </a:txBody>
                  <a:tcPr/>
                </a:tc>
                <a:tc>
                  <a:txBody>
                    <a:bodyPr/>
                    <a:lstStyle/>
                    <a:p>
                      <a:r>
                        <a:rPr lang="en-GB" dirty="0" smtClean="0"/>
                        <a:t>GP</a:t>
                      </a:r>
                      <a:endParaRPr lang="en-GB" dirty="0"/>
                    </a:p>
                  </a:txBody>
                  <a:tcPr/>
                </a:tc>
                <a:extLst>
                  <a:ext uri="{0D108BD9-81ED-4DB2-BD59-A6C34878D82A}">
                    <a16:rowId xmlns:a16="http://schemas.microsoft.com/office/drawing/2014/main" val="3218349960"/>
                  </a:ext>
                </a:extLst>
              </a:tr>
              <a:tr h="179579">
                <a:tc>
                  <a:txBody>
                    <a:bodyPr/>
                    <a:lstStyle/>
                    <a:p>
                      <a:r>
                        <a:rPr lang="en-GB" dirty="0" smtClean="0"/>
                        <a:t>Dr </a:t>
                      </a:r>
                      <a:r>
                        <a:rPr lang="en-GB" dirty="0" err="1" smtClean="0"/>
                        <a:t>Sabri</a:t>
                      </a:r>
                      <a:r>
                        <a:rPr lang="en-GB" dirty="0" smtClean="0"/>
                        <a:t> </a:t>
                      </a:r>
                      <a:r>
                        <a:rPr lang="en-GB" dirty="0" err="1" smtClean="0"/>
                        <a:t>Trepca</a:t>
                      </a:r>
                      <a:endParaRPr lang="en-GB" dirty="0"/>
                    </a:p>
                  </a:txBody>
                  <a:tcPr/>
                </a:tc>
                <a:tc>
                  <a:txBody>
                    <a:bodyPr/>
                    <a:lstStyle/>
                    <a:p>
                      <a:r>
                        <a:rPr lang="en-GB" dirty="0" smtClean="0"/>
                        <a:t>GP</a:t>
                      </a:r>
                      <a:endParaRPr lang="en-GB" dirty="0"/>
                    </a:p>
                  </a:txBody>
                  <a:tcPr/>
                </a:tc>
                <a:extLst>
                  <a:ext uri="{0D108BD9-81ED-4DB2-BD59-A6C34878D82A}">
                    <a16:rowId xmlns:a16="http://schemas.microsoft.com/office/drawing/2014/main" val="2294292809"/>
                  </a:ext>
                </a:extLst>
              </a:tr>
              <a:tr h="179579">
                <a:tc>
                  <a:txBody>
                    <a:bodyPr/>
                    <a:lstStyle/>
                    <a:p>
                      <a:r>
                        <a:rPr lang="en-GB" dirty="0" smtClean="0"/>
                        <a:t>Katherine Little</a:t>
                      </a:r>
                      <a:endParaRPr lang="en-GB" dirty="0"/>
                    </a:p>
                  </a:txBody>
                  <a:tcPr/>
                </a:tc>
                <a:tc>
                  <a:txBody>
                    <a:bodyPr/>
                    <a:lstStyle/>
                    <a:p>
                      <a:r>
                        <a:rPr lang="en-GB" dirty="0" smtClean="0"/>
                        <a:t>physician associate</a:t>
                      </a:r>
                      <a:endParaRPr lang="en-GB" dirty="0"/>
                    </a:p>
                  </a:txBody>
                  <a:tcPr/>
                </a:tc>
                <a:extLst>
                  <a:ext uri="{0D108BD9-81ED-4DB2-BD59-A6C34878D82A}">
                    <a16:rowId xmlns:a16="http://schemas.microsoft.com/office/drawing/2014/main" val="2120673984"/>
                  </a:ext>
                </a:extLst>
              </a:tr>
              <a:tr h="179579">
                <a:tc>
                  <a:txBody>
                    <a:bodyPr/>
                    <a:lstStyle/>
                    <a:p>
                      <a:r>
                        <a:rPr lang="en-GB" dirty="0" smtClean="0"/>
                        <a:t>Shweta Khanna</a:t>
                      </a:r>
                      <a:endParaRPr lang="en-GB" dirty="0"/>
                    </a:p>
                  </a:txBody>
                  <a:tcPr/>
                </a:tc>
                <a:tc>
                  <a:txBody>
                    <a:bodyPr/>
                    <a:lstStyle/>
                    <a:p>
                      <a:r>
                        <a:rPr lang="en-GB" dirty="0" smtClean="0"/>
                        <a:t>Lead pharmacist</a:t>
                      </a:r>
                      <a:endParaRPr lang="en-GB" dirty="0"/>
                    </a:p>
                  </a:txBody>
                  <a:tcPr/>
                </a:tc>
                <a:extLst>
                  <a:ext uri="{0D108BD9-81ED-4DB2-BD59-A6C34878D82A}">
                    <a16:rowId xmlns:a16="http://schemas.microsoft.com/office/drawing/2014/main" val="4076797972"/>
                  </a:ext>
                </a:extLst>
              </a:tr>
              <a:tr h="179579">
                <a:tc>
                  <a:txBody>
                    <a:bodyPr/>
                    <a:lstStyle/>
                    <a:p>
                      <a:r>
                        <a:rPr lang="en-GB" dirty="0" smtClean="0"/>
                        <a:t>Alia Reza</a:t>
                      </a:r>
                      <a:endParaRPr lang="en-GB" dirty="0"/>
                    </a:p>
                  </a:txBody>
                  <a:tcPr/>
                </a:tc>
                <a:tc>
                  <a:txBody>
                    <a:bodyPr/>
                    <a:lstStyle/>
                    <a:p>
                      <a:r>
                        <a:rPr lang="en-GB" dirty="0" smtClean="0"/>
                        <a:t>Pharmacist</a:t>
                      </a:r>
                      <a:endParaRPr lang="en-GB" dirty="0"/>
                    </a:p>
                  </a:txBody>
                  <a:tcPr/>
                </a:tc>
                <a:extLst>
                  <a:ext uri="{0D108BD9-81ED-4DB2-BD59-A6C34878D82A}">
                    <a16:rowId xmlns:a16="http://schemas.microsoft.com/office/drawing/2014/main" val="3038895433"/>
                  </a:ext>
                </a:extLst>
              </a:tr>
              <a:tr h="179579">
                <a:tc>
                  <a:txBody>
                    <a:bodyPr/>
                    <a:lstStyle/>
                    <a:p>
                      <a:r>
                        <a:rPr lang="en-GB" dirty="0" smtClean="0"/>
                        <a:t>Dr</a:t>
                      </a:r>
                      <a:r>
                        <a:rPr lang="en-GB" baseline="0" dirty="0" smtClean="0"/>
                        <a:t> </a:t>
                      </a:r>
                      <a:r>
                        <a:rPr lang="en-GB" baseline="0" dirty="0" err="1" smtClean="0"/>
                        <a:t>Anjeet</a:t>
                      </a:r>
                      <a:r>
                        <a:rPr lang="en-GB" baseline="0" dirty="0" smtClean="0"/>
                        <a:t> </a:t>
                      </a:r>
                      <a:r>
                        <a:rPr lang="en-GB" baseline="0" dirty="0" err="1" smtClean="0"/>
                        <a:t>Rekhi</a:t>
                      </a:r>
                      <a:endParaRPr lang="en-GB" dirty="0"/>
                    </a:p>
                  </a:txBody>
                  <a:tcPr/>
                </a:tc>
                <a:tc>
                  <a:txBody>
                    <a:bodyPr/>
                    <a:lstStyle/>
                    <a:p>
                      <a:r>
                        <a:rPr lang="en-GB" dirty="0" smtClean="0"/>
                        <a:t>FY2</a:t>
                      </a:r>
                      <a:r>
                        <a:rPr lang="en-GB" baseline="0" dirty="0" smtClean="0"/>
                        <a:t> Doctor</a:t>
                      </a:r>
                      <a:endParaRPr lang="en-GB" dirty="0"/>
                    </a:p>
                  </a:txBody>
                  <a:tcPr/>
                </a:tc>
                <a:extLst>
                  <a:ext uri="{0D108BD9-81ED-4DB2-BD59-A6C34878D82A}">
                    <a16:rowId xmlns:a16="http://schemas.microsoft.com/office/drawing/2014/main" val="4149041746"/>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831996800"/>
              </p:ext>
            </p:extLst>
          </p:nvPr>
        </p:nvGraphicFramePr>
        <p:xfrm>
          <a:off x="5419897" y="1729909"/>
          <a:ext cx="4224714" cy="3681525"/>
        </p:xfrm>
        <a:graphic>
          <a:graphicData uri="http://schemas.openxmlformats.org/drawingml/2006/table">
            <a:tbl>
              <a:tblPr firstRow="1" bandRow="1">
                <a:tableStyleId>{5C22544A-7EE6-4342-B048-85BDC9FD1C3A}</a:tableStyleId>
              </a:tblPr>
              <a:tblGrid>
                <a:gridCol w="2112357">
                  <a:extLst>
                    <a:ext uri="{9D8B030D-6E8A-4147-A177-3AD203B41FA5}">
                      <a16:colId xmlns:a16="http://schemas.microsoft.com/office/drawing/2014/main" val="1402388017"/>
                    </a:ext>
                  </a:extLst>
                </a:gridCol>
                <a:gridCol w="2112357">
                  <a:extLst>
                    <a:ext uri="{9D8B030D-6E8A-4147-A177-3AD203B41FA5}">
                      <a16:colId xmlns:a16="http://schemas.microsoft.com/office/drawing/2014/main" val="3227870186"/>
                    </a:ext>
                  </a:extLst>
                </a:gridCol>
              </a:tblGrid>
              <a:tr h="366473">
                <a:tc>
                  <a:txBody>
                    <a:bodyPr/>
                    <a:lstStyle/>
                    <a:p>
                      <a:r>
                        <a:rPr lang="en-GB" dirty="0" smtClean="0"/>
                        <a:t>Admin Team </a:t>
                      </a:r>
                      <a:endParaRPr lang="en-GB" dirty="0"/>
                    </a:p>
                  </a:txBody>
                  <a:tcPr/>
                </a:tc>
                <a:tc>
                  <a:txBody>
                    <a:bodyPr/>
                    <a:lstStyle/>
                    <a:p>
                      <a:endParaRPr lang="en-GB"/>
                    </a:p>
                  </a:txBody>
                  <a:tcPr/>
                </a:tc>
                <a:extLst>
                  <a:ext uri="{0D108BD9-81ED-4DB2-BD59-A6C34878D82A}">
                    <a16:rowId xmlns:a16="http://schemas.microsoft.com/office/drawing/2014/main" val="2394549047"/>
                  </a:ext>
                </a:extLst>
              </a:tr>
              <a:tr h="371563">
                <a:tc>
                  <a:txBody>
                    <a:bodyPr/>
                    <a:lstStyle/>
                    <a:p>
                      <a:r>
                        <a:rPr lang="en-GB" dirty="0" smtClean="0"/>
                        <a:t>Donna Seymour</a:t>
                      </a:r>
                      <a:endParaRPr lang="en-GB" dirty="0"/>
                    </a:p>
                  </a:txBody>
                  <a:tcPr/>
                </a:tc>
                <a:tc>
                  <a:txBody>
                    <a:bodyPr/>
                    <a:lstStyle/>
                    <a:p>
                      <a:r>
                        <a:rPr lang="en-GB" dirty="0" smtClean="0"/>
                        <a:t>Practice Manager </a:t>
                      </a:r>
                      <a:endParaRPr lang="en-GB" dirty="0"/>
                    </a:p>
                  </a:txBody>
                  <a:tcPr/>
                </a:tc>
                <a:extLst>
                  <a:ext uri="{0D108BD9-81ED-4DB2-BD59-A6C34878D82A}">
                    <a16:rowId xmlns:a16="http://schemas.microsoft.com/office/drawing/2014/main" val="1753193645"/>
                  </a:ext>
                </a:extLst>
              </a:tr>
              <a:tr h="553149">
                <a:tc>
                  <a:txBody>
                    <a:bodyPr/>
                    <a:lstStyle/>
                    <a:p>
                      <a:r>
                        <a:rPr lang="en-GB" dirty="0" err="1" smtClean="0"/>
                        <a:t>Uthman</a:t>
                      </a:r>
                      <a:r>
                        <a:rPr lang="en-GB" dirty="0" smtClean="0"/>
                        <a:t> Arshad</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Assistant Practice manager</a:t>
                      </a:r>
                    </a:p>
                    <a:p>
                      <a:endParaRPr lang="en-GB" dirty="0"/>
                    </a:p>
                  </a:txBody>
                  <a:tcPr/>
                </a:tc>
                <a:extLst>
                  <a:ext uri="{0D108BD9-81ED-4DB2-BD59-A6C34878D82A}">
                    <a16:rowId xmlns:a16="http://schemas.microsoft.com/office/drawing/2014/main" val="2321452453"/>
                  </a:ext>
                </a:extLst>
              </a:tr>
              <a:tr h="387204">
                <a:tc>
                  <a:txBody>
                    <a:bodyPr/>
                    <a:lstStyle/>
                    <a:p>
                      <a:r>
                        <a:rPr lang="en-GB" dirty="0" smtClean="0"/>
                        <a:t>Noemi</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Practice Administrator</a:t>
                      </a:r>
                      <a:r>
                        <a:rPr lang="en-GB" baseline="0" dirty="0" smtClean="0"/>
                        <a:t> </a:t>
                      </a:r>
                      <a:endParaRPr lang="en-GB" dirty="0" smtClean="0"/>
                    </a:p>
                    <a:p>
                      <a:endParaRPr lang="en-GB" dirty="0"/>
                    </a:p>
                  </a:txBody>
                  <a:tcPr/>
                </a:tc>
                <a:extLst>
                  <a:ext uri="{0D108BD9-81ED-4DB2-BD59-A6C34878D82A}">
                    <a16:rowId xmlns:a16="http://schemas.microsoft.com/office/drawing/2014/main" val="3686271179"/>
                  </a:ext>
                </a:extLst>
              </a:tr>
              <a:tr h="371563">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216187423"/>
                  </a:ext>
                </a:extLst>
              </a:tr>
              <a:tr h="371563">
                <a:tc>
                  <a:txBody>
                    <a:bodyPr/>
                    <a:lstStyle/>
                    <a:p>
                      <a:endParaRPr lang="en-GB" dirty="0"/>
                    </a:p>
                  </a:txBody>
                  <a:tcPr/>
                </a:tc>
                <a:tc>
                  <a:txBody>
                    <a:bodyPr/>
                    <a:lstStyle/>
                    <a:p>
                      <a:endParaRPr lang="en-GB" dirty="0"/>
                    </a:p>
                  </a:txBody>
                  <a:tcPr/>
                </a:tc>
                <a:extLst>
                  <a:ext uri="{0D108BD9-81ED-4DB2-BD59-A6C34878D82A}">
                    <a16:rowId xmlns:a16="http://schemas.microsoft.com/office/drawing/2014/main" val="43801487"/>
                  </a:ext>
                </a:extLst>
              </a:tr>
              <a:tr h="371563">
                <a:tc>
                  <a:txBody>
                    <a:bodyPr/>
                    <a:lstStyle/>
                    <a:p>
                      <a:endParaRPr lang="en-GB" dirty="0"/>
                    </a:p>
                  </a:txBody>
                  <a:tcPr/>
                </a:tc>
                <a:tc>
                  <a:txBody>
                    <a:bodyPr/>
                    <a:lstStyle/>
                    <a:p>
                      <a:endParaRPr lang="en-GB" dirty="0"/>
                    </a:p>
                  </a:txBody>
                  <a:tcPr/>
                </a:tc>
                <a:extLst>
                  <a:ext uri="{0D108BD9-81ED-4DB2-BD59-A6C34878D82A}">
                    <a16:rowId xmlns:a16="http://schemas.microsoft.com/office/drawing/2014/main" val="883320557"/>
                  </a:ext>
                </a:extLst>
              </a:tr>
            </a:tbl>
          </a:graphicData>
        </a:graphic>
      </p:graphicFrame>
    </p:spTree>
    <p:extLst>
      <p:ext uri="{BB962C8B-B14F-4D97-AF65-F5344CB8AC3E}">
        <p14:creationId xmlns:p14="http://schemas.microsoft.com/office/powerpoint/2010/main" val="36609190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b="1" dirty="0" smtClean="0">
                <a:solidFill>
                  <a:srgbClr val="FF0000"/>
                </a:solidFill>
              </a:rPr>
              <a:t>                           </a:t>
            </a:r>
            <a:r>
              <a:rPr lang="en-GB" sz="3600" b="1" dirty="0" smtClean="0">
                <a:solidFill>
                  <a:srgbClr val="00B0F0"/>
                </a:solidFill>
              </a:rPr>
              <a:t>Prescribing Pharmacist </a:t>
            </a:r>
            <a:endParaRPr lang="en-GB" sz="3600" b="1" dirty="0">
              <a:solidFill>
                <a:srgbClr val="00B0F0"/>
              </a:solidFill>
            </a:endParaRPr>
          </a:p>
        </p:txBody>
      </p:sp>
      <p:sp>
        <p:nvSpPr>
          <p:cNvPr id="4" name="Text Placeholder 3"/>
          <p:cNvSpPr>
            <a:spLocks noGrp="1"/>
          </p:cNvSpPr>
          <p:nvPr>
            <p:ph sz="half" idx="1"/>
          </p:nvPr>
        </p:nvSpPr>
        <p:spPr/>
        <p:txBody>
          <a:bodyPr>
            <a:normAutofit fontScale="92500" lnSpcReduction="20000"/>
          </a:bodyPr>
          <a:lstStyle/>
          <a:p>
            <a:pPr marL="0" indent="0">
              <a:buNone/>
            </a:pPr>
            <a:r>
              <a:rPr lang="en-GB" b="1" u="sng" dirty="0" smtClean="0"/>
              <a:t>What can a Pharmacist do ?</a:t>
            </a:r>
            <a:r>
              <a:rPr lang="en-GB" dirty="0" smtClean="0"/>
              <a:t>                                                                      </a:t>
            </a:r>
          </a:p>
          <a:p>
            <a:pPr marL="285750" indent="-285750">
              <a:buFont typeface="Arial" panose="020B0604020202020204" pitchFamily="34" charset="0"/>
              <a:buChar char="•"/>
            </a:pPr>
            <a:r>
              <a:rPr lang="en-GB" dirty="0" smtClean="0"/>
              <a:t>Sign Prescriptions </a:t>
            </a:r>
          </a:p>
          <a:p>
            <a:pPr marL="285750" indent="-285750">
              <a:buFont typeface="Arial" panose="020B0604020202020204" pitchFamily="34" charset="0"/>
              <a:buChar char="•"/>
            </a:pPr>
            <a:r>
              <a:rPr lang="en-GB" dirty="0" smtClean="0"/>
              <a:t>Medication Reviews </a:t>
            </a:r>
          </a:p>
          <a:p>
            <a:pPr marL="285750" indent="-285750">
              <a:buFont typeface="Arial" panose="020B0604020202020204" pitchFamily="34" charset="0"/>
              <a:buChar char="•"/>
            </a:pPr>
            <a:r>
              <a:rPr lang="en-GB" dirty="0" smtClean="0"/>
              <a:t>Minor Ailments </a:t>
            </a:r>
            <a:r>
              <a:rPr lang="en-GB" dirty="0" err="1" smtClean="0"/>
              <a:t>eg</a:t>
            </a:r>
            <a:r>
              <a:rPr lang="en-GB" dirty="0" smtClean="0"/>
              <a:t> Sore throat , nail infection …</a:t>
            </a:r>
            <a:r>
              <a:rPr lang="en-GB" dirty="0" err="1" smtClean="0"/>
              <a:t>etc</a:t>
            </a:r>
            <a:r>
              <a:rPr lang="en-GB" dirty="0" smtClean="0"/>
              <a:t> </a:t>
            </a:r>
          </a:p>
          <a:p>
            <a:pPr marL="285750" indent="-285750">
              <a:buFont typeface="Arial" panose="020B0604020202020204" pitchFamily="34" charset="0"/>
              <a:buChar char="•"/>
            </a:pPr>
            <a:r>
              <a:rPr lang="en-GB" dirty="0" smtClean="0"/>
              <a:t>Chronic Care Conditions </a:t>
            </a:r>
            <a:r>
              <a:rPr lang="en-GB" dirty="0" err="1" smtClean="0"/>
              <a:t>eg</a:t>
            </a:r>
            <a:r>
              <a:rPr lang="en-GB" dirty="0" smtClean="0"/>
              <a:t> Diabetes , Asthma ,Hypertension .</a:t>
            </a:r>
          </a:p>
          <a:p>
            <a:pPr marL="285750" indent="-285750">
              <a:buFont typeface="Arial" panose="020B0604020202020204" pitchFamily="34" charset="0"/>
              <a:buChar char="•"/>
            </a:pPr>
            <a:r>
              <a:rPr lang="en-GB" dirty="0" smtClean="0"/>
              <a:t>Skin Conditions </a:t>
            </a:r>
            <a:r>
              <a:rPr lang="en-GB" dirty="0" err="1" smtClean="0"/>
              <a:t>eg</a:t>
            </a:r>
            <a:r>
              <a:rPr lang="en-GB" dirty="0" smtClean="0"/>
              <a:t> Eczema </a:t>
            </a:r>
          </a:p>
          <a:p>
            <a:pPr marL="285750" indent="-285750">
              <a:buFont typeface="Arial" panose="020B0604020202020204" pitchFamily="34" charset="0"/>
              <a:buChar char="•"/>
            </a:pPr>
            <a:r>
              <a:rPr lang="en-GB" dirty="0" smtClean="0"/>
              <a:t>Contraception </a:t>
            </a:r>
          </a:p>
          <a:p>
            <a:pPr marL="285750" indent="-285750">
              <a:buFont typeface="Arial" panose="020B0604020202020204" pitchFamily="34" charset="0"/>
              <a:buChar char="•"/>
            </a:pPr>
            <a:r>
              <a:rPr lang="en-GB" dirty="0" smtClean="0"/>
              <a:t>Mental Health </a:t>
            </a:r>
          </a:p>
          <a:p>
            <a:pPr marL="285750" indent="-285750">
              <a:buFont typeface="Arial" panose="020B0604020202020204" pitchFamily="34" charset="0"/>
              <a:buChar char="•"/>
            </a:pPr>
            <a:r>
              <a:rPr lang="en-GB" dirty="0" smtClean="0"/>
              <a:t>MSK presentations </a:t>
            </a:r>
          </a:p>
          <a:p>
            <a:pPr marL="285750" indent="-285750">
              <a:buFont typeface="Arial" panose="020B0604020202020204" pitchFamily="34" charset="0"/>
              <a:buChar char="•"/>
            </a:pPr>
            <a:endParaRPr lang="en-GB" dirty="0"/>
          </a:p>
        </p:txBody>
      </p:sp>
      <p:sp>
        <p:nvSpPr>
          <p:cNvPr id="6" name="Content Placeholder 5"/>
          <p:cNvSpPr>
            <a:spLocks noGrp="1"/>
          </p:cNvSpPr>
          <p:nvPr>
            <p:ph sz="half" idx="2"/>
          </p:nvPr>
        </p:nvSpPr>
        <p:spPr/>
        <p:txBody>
          <a:bodyPr>
            <a:normAutofit fontScale="92500" lnSpcReduction="20000"/>
          </a:bodyPr>
          <a:lstStyle/>
          <a:p>
            <a:pPr marL="0" indent="0">
              <a:buNone/>
            </a:pPr>
            <a:r>
              <a:rPr lang="en-GB" b="1" u="sng" dirty="0"/>
              <a:t>What can a </a:t>
            </a:r>
            <a:r>
              <a:rPr lang="en-GB" b="1" u="sng" dirty="0" smtClean="0"/>
              <a:t>Pharmacist </a:t>
            </a:r>
            <a:r>
              <a:rPr lang="en-GB" b="1" u="sng" dirty="0">
                <a:solidFill>
                  <a:srgbClr val="FF0000"/>
                </a:solidFill>
              </a:rPr>
              <a:t>NOT</a:t>
            </a:r>
            <a:r>
              <a:rPr lang="en-GB" b="1" u="sng" dirty="0"/>
              <a:t> do ? </a:t>
            </a:r>
          </a:p>
          <a:p>
            <a:r>
              <a:rPr lang="en-GB" dirty="0"/>
              <a:t>Children under 10 </a:t>
            </a:r>
            <a:r>
              <a:rPr lang="en-GB" dirty="0" err="1"/>
              <a:t>yrs</a:t>
            </a:r>
            <a:r>
              <a:rPr lang="en-GB" dirty="0"/>
              <a:t> old </a:t>
            </a:r>
          </a:p>
          <a:p>
            <a:r>
              <a:rPr lang="en-GB" dirty="0"/>
              <a:t>Abdominal Pain </a:t>
            </a:r>
          </a:p>
          <a:p>
            <a:r>
              <a:rPr lang="en-GB" dirty="0"/>
              <a:t>Dizziness </a:t>
            </a:r>
          </a:p>
          <a:p>
            <a:r>
              <a:rPr lang="en-GB" dirty="0" smtClean="0"/>
              <a:t>Neurological presentations</a:t>
            </a:r>
          </a:p>
          <a:p>
            <a:r>
              <a:rPr lang="en-GB" dirty="0" smtClean="0"/>
              <a:t>Pregnant patients</a:t>
            </a:r>
          </a:p>
          <a:p>
            <a:r>
              <a:rPr lang="en-GB" dirty="0" smtClean="0"/>
              <a:t>Complex health issues </a:t>
            </a:r>
            <a:endParaRPr lang="en-GB" dirty="0"/>
          </a:p>
        </p:txBody>
      </p:sp>
    </p:spTree>
    <p:extLst>
      <p:ext uri="{BB962C8B-B14F-4D97-AF65-F5344CB8AC3E}">
        <p14:creationId xmlns:p14="http://schemas.microsoft.com/office/powerpoint/2010/main" val="15507515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Presentation from Katherine little</a:t>
            </a:r>
            <a:endParaRPr lang="en-GB" dirty="0"/>
          </a:p>
        </p:txBody>
      </p:sp>
      <p:sp>
        <p:nvSpPr>
          <p:cNvPr id="4" name="Content Placeholder 2"/>
          <p:cNvSpPr>
            <a:spLocks noGrp="1"/>
          </p:cNvSpPr>
          <p:nvPr>
            <p:ph idx="1"/>
          </p:nvPr>
        </p:nvSpPr>
        <p:spPr/>
        <p:txBody>
          <a:bodyPr/>
          <a:lstStyle/>
          <a:p>
            <a:r>
              <a:rPr lang="en-GB" dirty="0" smtClean="0"/>
              <a:t>Katherine is our Physicians Associate who joined the practice in December of 2021.</a:t>
            </a:r>
          </a:p>
          <a:p>
            <a:endParaRPr lang="en-GB" dirty="0" smtClean="0"/>
          </a:p>
          <a:p>
            <a:r>
              <a:rPr lang="en-GB" dirty="0" smtClean="0"/>
              <a:t> </a:t>
            </a:r>
            <a:endParaRPr lang="en-GB" dirty="0"/>
          </a:p>
        </p:txBody>
      </p:sp>
      <p:pic>
        <p:nvPicPr>
          <p:cNvPr id="3" name="Picture 2"/>
          <p:cNvPicPr>
            <a:picLocks noChangeAspect="1"/>
          </p:cNvPicPr>
          <p:nvPr/>
        </p:nvPicPr>
        <p:blipFill>
          <a:blip r:embed="rId2"/>
          <a:stretch>
            <a:fillRect/>
          </a:stretch>
        </p:blipFill>
        <p:spPr>
          <a:xfrm>
            <a:off x="2837757" y="2776450"/>
            <a:ext cx="5219700" cy="3291841"/>
          </a:xfrm>
          <a:prstGeom prst="rect">
            <a:avLst/>
          </a:prstGeom>
        </p:spPr>
      </p:pic>
    </p:spTree>
    <p:extLst>
      <p:ext uri="{BB962C8B-B14F-4D97-AF65-F5344CB8AC3E}">
        <p14:creationId xmlns:p14="http://schemas.microsoft.com/office/powerpoint/2010/main" val="91159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What is a PA?</a:t>
            </a:r>
            <a:endParaRPr lang="en-GB" dirty="0"/>
          </a:p>
        </p:txBody>
      </p:sp>
      <p:sp>
        <p:nvSpPr>
          <p:cNvPr id="3" name="Content Placeholder 2"/>
          <p:cNvSpPr>
            <a:spLocks noGrp="1"/>
          </p:cNvSpPr>
          <p:nvPr>
            <p:ph idx="1"/>
          </p:nvPr>
        </p:nvSpPr>
        <p:spPr/>
        <p:txBody>
          <a:bodyPr>
            <a:normAutofit/>
          </a:bodyPr>
          <a:lstStyle/>
          <a:p>
            <a:r>
              <a:rPr lang="en-GB" dirty="0" smtClean="0"/>
              <a:t>Profession started in the US in the 1960’s, was formally introduced to the UK in 2003</a:t>
            </a:r>
          </a:p>
          <a:p>
            <a:r>
              <a:rPr lang="en-GB" dirty="0" smtClean="0"/>
              <a:t>PAs physician associates are clinicians  who work along side physicians (GP’s) to provide medical care, they are an integral part of the medical team</a:t>
            </a:r>
          </a:p>
          <a:p>
            <a:r>
              <a:rPr lang="en-GB" dirty="0" smtClean="0"/>
              <a:t>This means they are enabled by collaboration and supportive working relationships with their senior physician who can discuss cases give advice and attend to patients as necessary</a:t>
            </a:r>
          </a:p>
          <a:p>
            <a:r>
              <a:rPr lang="en-GB" dirty="0" smtClean="0"/>
              <a:t>Trusted</a:t>
            </a:r>
            <a:r>
              <a:rPr lang="en-GB" dirty="0"/>
              <a:t>, rigorously educated and trained healthcare professionals, PAs are dedicated to expanding access to care and transforming health and wellness through patient-</a:t>
            </a:r>
            <a:r>
              <a:rPr lang="en-GB" dirty="0" err="1"/>
              <a:t>centered</a:t>
            </a:r>
            <a:r>
              <a:rPr lang="en-GB" dirty="0"/>
              <a:t>, team-based medical </a:t>
            </a:r>
            <a:r>
              <a:rPr lang="en-GB" dirty="0" smtClean="0"/>
              <a:t>practice</a:t>
            </a:r>
          </a:p>
        </p:txBody>
      </p:sp>
    </p:spTree>
    <p:extLst>
      <p:ext uri="{BB962C8B-B14F-4D97-AF65-F5344CB8AC3E}">
        <p14:creationId xmlns:p14="http://schemas.microsoft.com/office/powerpoint/2010/main" val="1611852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education does a PA have?</a:t>
            </a:r>
            <a:endParaRPr lang="en-GB" dirty="0"/>
          </a:p>
        </p:txBody>
      </p:sp>
      <p:sp>
        <p:nvSpPr>
          <p:cNvPr id="3" name="Content Placeholder 2"/>
          <p:cNvSpPr>
            <a:spLocks noGrp="1"/>
          </p:cNvSpPr>
          <p:nvPr>
            <p:ph idx="1"/>
          </p:nvPr>
        </p:nvSpPr>
        <p:spPr/>
        <p:txBody>
          <a:bodyPr>
            <a:normAutofit/>
          </a:bodyPr>
          <a:lstStyle/>
          <a:p>
            <a:r>
              <a:rPr lang="en-GB" dirty="0" smtClean="0"/>
              <a:t>PA’s are educated modelled on the medical school curriculum and include both didactic and clinical rotations </a:t>
            </a:r>
          </a:p>
          <a:p>
            <a:r>
              <a:rPr lang="en-GB" dirty="0" smtClean="0"/>
              <a:t>They require a bachelor’s degree and completion in courses in basic and behavioural sciences as </a:t>
            </a:r>
            <a:r>
              <a:rPr lang="en-GB" dirty="0" err="1" smtClean="0"/>
              <a:t>prerequisitses</a:t>
            </a:r>
            <a:endParaRPr lang="en-GB" dirty="0" smtClean="0"/>
          </a:p>
          <a:p>
            <a:r>
              <a:rPr lang="en-GB" dirty="0" smtClean="0"/>
              <a:t>Programs are approximately 27 months on average (three academic years) and include classroom instruction and more than 2,000 hours of clinical rotations</a:t>
            </a:r>
          </a:p>
          <a:p>
            <a:r>
              <a:rPr lang="en-GB" dirty="0" smtClean="0"/>
              <a:t>Clinical rotations include- surgical disciplines, general medicine, gynaecology, paediatrics, emergency medicine and psychiatry</a:t>
            </a:r>
            <a:endParaRPr lang="en-GB" dirty="0"/>
          </a:p>
        </p:txBody>
      </p:sp>
    </p:spTree>
    <p:extLst>
      <p:ext uri="{BB962C8B-B14F-4D97-AF65-F5344CB8AC3E}">
        <p14:creationId xmlns:p14="http://schemas.microsoft.com/office/powerpoint/2010/main" val="2932216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can PA’s do?</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Take medical histories</a:t>
            </a:r>
          </a:p>
          <a:p>
            <a:r>
              <a:rPr lang="en-GB" dirty="0" smtClean="0"/>
              <a:t>Conduct physical exams</a:t>
            </a:r>
          </a:p>
          <a:p>
            <a:r>
              <a:rPr lang="en-GB" dirty="0" smtClean="0"/>
              <a:t>Diagnose and treat illness</a:t>
            </a:r>
          </a:p>
          <a:p>
            <a:r>
              <a:rPr lang="en-GB" dirty="0" smtClean="0"/>
              <a:t>Order and interpret tests</a:t>
            </a:r>
          </a:p>
          <a:p>
            <a:r>
              <a:rPr lang="en-GB" dirty="0" smtClean="0"/>
              <a:t>Develop treatment plans</a:t>
            </a:r>
          </a:p>
          <a:p>
            <a:r>
              <a:rPr lang="en-GB" dirty="0" smtClean="0"/>
              <a:t>Counsel on </a:t>
            </a:r>
            <a:r>
              <a:rPr lang="en-GB" dirty="0" err="1" smtClean="0"/>
              <a:t>prenetative</a:t>
            </a:r>
            <a:r>
              <a:rPr lang="en-GB" dirty="0" smtClean="0"/>
              <a:t> care</a:t>
            </a:r>
          </a:p>
          <a:p>
            <a:r>
              <a:rPr lang="en-GB" dirty="0" smtClean="0"/>
              <a:t>Perform procedures</a:t>
            </a:r>
          </a:p>
          <a:p>
            <a:r>
              <a:rPr lang="en-GB" dirty="0" smtClean="0"/>
              <a:t>Make rounds in hospitals and nursing homes</a:t>
            </a:r>
          </a:p>
          <a:p>
            <a:r>
              <a:rPr lang="en-GB" dirty="0" smtClean="0"/>
              <a:t>Do Clinical research</a:t>
            </a:r>
          </a:p>
          <a:p>
            <a:endParaRPr lang="en-GB" dirty="0"/>
          </a:p>
          <a:p>
            <a:r>
              <a:rPr lang="en-GB" dirty="0" smtClean="0"/>
              <a:t>They currently can not- prescribe medications or request ionization radiation (</a:t>
            </a:r>
            <a:r>
              <a:rPr lang="en-GB" dirty="0" err="1" smtClean="0"/>
              <a:t>cxr</a:t>
            </a:r>
            <a:r>
              <a:rPr lang="en-GB" dirty="0" smtClean="0"/>
              <a:t> or </a:t>
            </a:r>
            <a:r>
              <a:rPr lang="en-GB" dirty="0" err="1" smtClean="0"/>
              <a:t>ct</a:t>
            </a:r>
            <a:r>
              <a:rPr lang="en-GB" dirty="0" smtClean="0"/>
              <a:t> scans)</a:t>
            </a:r>
          </a:p>
        </p:txBody>
      </p:sp>
    </p:spTree>
    <p:extLst>
      <p:ext uri="{BB962C8B-B14F-4D97-AF65-F5344CB8AC3E}">
        <p14:creationId xmlns:p14="http://schemas.microsoft.com/office/powerpoint/2010/main" val="28397318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755</TotalTime>
  <Words>765</Words>
  <Application>Microsoft Office PowerPoint</Application>
  <PresentationFormat>Widescreen</PresentationFormat>
  <Paragraphs>105</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Tw Cen MT</vt:lpstr>
      <vt:lpstr>Tw Cen MT Condensed</vt:lpstr>
      <vt:lpstr>Wingdings 3</vt:lpstr>
      <vt:lpstr>Integral</vt:lpstr>
      <vt:lpstr>Barlby Surgery</vt:lpstr>
      <vt:lpstr>What is a PPG?</vt:lpstr>
      <vt:lpstr>Advantages for practice and patients</vt:lpstr>
      <vt:lpstr>  Meet the team  .  </vt:lpstr>
      <vt:lpstr>                           Prescribing Pharmacist </vt:lpstr>
      <vt:lpstr>Presentation from Katherine little</vt:lpstr>
      <vt:lpstr>What is a PA?</vt:lpstr>
      <vt:lpstr>What education does a PA have?</vt:lpstr>
      <vt:lpstr>What can PA’s do?</vt:lpstr>
      <vt:lpstr>Appointment bookings</vt:lpstr>
      <vt:lpstr>Concerns raised by patients    </vt:lpstr>
      <vt:lpstr>Message from the clinical lead &amp; Practice management team</vt:lpstr>
      <vt:lpstr>Any Questions ? </vt:lpstr>
      <vt:lpstr>www.westlondonpractice.co.uk</vt:lpstr>
    </vt:vector>
  </TitlesOfParts>
  <Company>NWLONDONCCGS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GP Locum</dc:creator>
  <cp:lastModifiedBy>Donna Seymour</cp:lastModifiedBy>
  <cp:revision>43</cp:revision>
  <dcterms:created xsi:type="dcterms:W3CDTF">2021-10-12T13:06:52Z</dcterms:created>
  <dcterms:modified xsi:type="dcterms:W3CDTF">2022-07-13T11:06:35Z</dcterms:modified>
</cp:coreProperties>
</file>