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sldIdLst>
    <p:sldId id="256" r:id="rId2"/>
    <p:sldId id="257" r:id="rId3"/>
    <p:sldId id="258" r:id="rId4"/>
    <p:sldId id="259" r:id="rId5"/>
    <p:sldId id="270" r:id="rId6"/>
    <p:sldId id="271" r:id="rId7"/>
    <p:sldId id="272" r:id="rId8"/>
    <p:sldId id="273" r:id="rId9"/>
    <p:sldId id="274" r:id="rId10"/>
    <p:sldId id="26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5804CAD-99FB-430D-84E1-790B50A4A832}">
          <p14:sldIdLst>
            <p14:sldId id="256"/>
            <p14:sldId id="257"/>
            <p14:sldId id="258"/>
            <p14:sldId id="259"/>
            <p14:sldId id="270"/>
          </p14:sldIdLst>
        </p14:section>
        <p14:section name="Untitled Section" id="{40296C4A-5DAA-4E10-A7C7-333065D08F2A}">
          <p14:sldIdLst>
            <p14:sldId id="271"/>
            <p14:sldId id="272"/>
            <p14:sldId id="273"/>
            <p14:sldId id="274"/>
            <p14:sldId id="269"/>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6" autoAdjust="0"/>
    <p:restoredTop sz="94660"/>
  </p:normalViewPr>
  <p:slideViewPr>
    <p:cSldViewPr snapToGrid="0">
      <p:cViewPr varScale="1">
        <p:scale>
          <a:sx n="115" d="100"/>
          <a:sy n="115" d="100"/>
        </p:scale>
        <p:origin x="450"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6/16/2022</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11524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6/16/2022</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648996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6/16/2022</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225307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6/16/2022</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023680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6/16/2022</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465886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6/16/2022</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834501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6/16/2022</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012286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6/16/2022</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313530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6/16/2022</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894004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6/16/2022</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947790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6/16/2022</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398621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6/16/2022</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2847107793"/>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03" r:id="rId6"/>
    <p:sldLayoutId id="2147483699" r:id="rId7"/>
    <p:sldLayoutId id="2147483700" r:id="rId8"/>
    <p:sldLayoutId id="2147483701" r:id="rId9"/>
    <p:sldLayoutId id="2147483702" r:id="rId10"/>
    <p:sldLayoutId id="214748370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2.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33">
            <a:extLst>
              <a:ext uri="{FF2B5EF4-FFF2-40B4-BE49-F238E27FC236}">
                <a16:creationId xmlns:a16="http://schemas.microsoft.com/office/drawing/2014/main" id="{55666830-9A19-4E01-8505-D6C7F9AC56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7EA2C639-24B6-4A6D-9E60-C36B95D6F89A}"/>
              </a:ext>
            </a:extLst>
          </p:cNvPr>
          <p:cNvPicPr>
            <a:picLocks noChangeAspect="1"/>
          </p:cNvPicPr>
          <p:nvPr/>
        </p:nvPicPr>
        <p:blipFill rotWithShape="1">
          <a:blip r:embed="rId2"/>
          <a:srcRect r="21926" b="-1"/>
          <a:stretch/>
        </p:blipFill>
        <p:spPr>
          <a:xfrm>
            <a:off x="4110127" y="10"/>
            <a:ext cx="8081873" cy="6857990"/>
          </a:xfrm>
          <a:custGeom>
            <a:avLst/>
            <a:gdLst/>
            <a:ahLst/>
            <a:cxnLst/>
            <a:rect l="l" t="t" r="r" b="b"/>
            <a:pathLst>
              <a:path w="8081873" h="6858000">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p:spPr>
      </p:pic>
      <p:sp useBgFill="1">
        <p:nvSpPr>
          <p:cNvPr id="44" name="Freeform: Shape 35">
            <a:extLst>
              <a:ext uri="{FF2B5EF4-FFF2-40B4-BE49-F238E27FC236}">
                <a16:creationId xmlns:a16="http://schemas.microsoft.com/office/drawing/2014/main" id="{AE9FC877-7FB6-4D22-9988-35420644E20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45" name="Freeform: Shape 37">
            <a:extLst>
              <a:ext uri="{FF2B5EF4-FFF2-40B4-BE49-F238E27FC236}">
                <a16:creationId xmlns:a16="http://schemas.microsoft.com/office/drawing/2014/main" id="{E41809D1-F12E-46BB-B804-5F209D325E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478DF6-3F1A-4E01-B797-D0230DE70DB4}"/>
              </a:ext>
            </a:extLst>
          </p:cNvPr>
          <p:cNvSpPr>
            <a:spLocks noGrp="1"/>
          </p:cNvSpPr>
          <p:nvPr>
            <p:ph type="ctrTitle"/>
          </p:nvPr>
        </p:nvSpPr>
        <p:spPr>
          <a:xfrm>
            <a:off x="477981" y="1122363"/>
            <a:ext cx="4023360" cy="3204134"/>
          </a:xfrm>
        </p:spPr>
        <p:txBody>
          <a:bodyPr anchor="b">
            <a:normAutofit/>
          </a:bodyPr>
          <a:lstStyle/>
          <a:p>
            <a:r>
              <a:rPr lang="en-GB" sz="4800" dirty="0" err="1" smtClean="0"/>
              <a:t>Barlby</a:t>
            </a:r>
            <a:r>
              <a:rPr lang="en-GB" sz="4800" dirty="0" smtClean="0"/>
              <a:t> Surgery</a:t>
            </a:r>
            <a:endParaRPr lang="en-GB" sz="4800" dirty="0"/>
          </a:p>
        </p:txBody>
      </p:sp>
      <p:sp>
        <p:nvSpPr>
          <p:cNvPr id="3" name="Subtitle 2">
            <a:extLst>
              <a:ext uri="{FF2B5EF4-FFF2-40B4-BE49-F238E27FC236}">
                <a16:creationId xmlns:a16="http://schemas.microsoft.com/office/drawing/2014/main" id="{472F02B9-F560-4DF3-8902-480422D38025}"/>
              </a:ext>
            </a:extLst>
          </p:cNvPr>
          <p:cNvSpPr>
            <a:spLocks noGrp="1"/>
          </p:cNvSpPr>
          <p:nvPr>
            <p:ph type="subTitle" idx="1"/>
          </p:nvPr>
        </p:nvSpPr>
        <p:spPr>
          <a:xfrm>
            <a:off x="132080" y="4872922"/>
            <a:ext cx="4369261" cy="1208141"/>
          </a:xfrm>
        </p:spPr>
        <p:txBody>
          <a:bodyPr>
            <a:normAutofit/>
          </a:bodyPr>
          <a:lstStyle/>
          <a:p>
            <a:r>
              <a:rPr lang="en-GB" sz="2000" dirty="0"/>
              <a:t>Patient Participation Group Meeting </a:t>
            </a:r>
          </a:p>
          <a:p>
            <a:r>
              <a:rPr lang="en-GB" sz="2000" dirty="0" smtClean="0"/>
              <a:t>Wednesday 02.03.2022</a:t>
            </a:r>
            <a:endParaRPr lang="en-GB" sz="2000" dirty="0"/>
          </a:p>
        </p:txBody>
      </p:sp>
      <p:sp>
        <p:nvSpPr>
          <p:cNvPr id="46" name="Rectangle 39">
            <a:extLst>
              <a:ext uri="{FF2B5EF4-FFF2-40B4-BE49-F238E27FC236}">
                <a16:creationId xmlns:a16="http://schemas.microsoft.com/office/drawing/2014/main" id="{AF2F604E-43BE-4DC3-B983-E071523364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Rectangle 41">
            <a:extLst>
              <a:ext uri="{FF2B5EF4-FFF2-40B4-BE49-F238E27FC236}">
                <a16:creationId xmlns:a16="http://schemas.microsoft.com/office/drawing/2014/main" id="{08C9B587-E65E-4B52-B37C-ABEBB6E879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0077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06CE56-3881-4ADA-8CEF-D18B02C242A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79F3C543-62EC-4433-9C93-A2CD8764E9B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017517EF-BD4D-4055-BDB4-A322C53568A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Rectangle 14">
            <a:extLst>
              <a:ext uri="{FF2B5EF4-FFF2-40B4-BE49-F238E27FC236}">
                <a16:creationId xmlns:a16="http://schemas.microsoft.com/office/drawing/2014/main" id="{0ADDB668-2CA4-4D2B-9C34-3487CA330BA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553" y="304802"/>
            <a:ext cx="11097349" cy="1573149"/>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87BADDA-6DCD-4DB0-9D7F-CB118D4B5FBB}"/>
              </a:ext>
            </a:extLst>
          </p:cNvPr>
          <p:cNvSpPr>
            <a:spLocks noGrp="1"/>
          </p:cNvSpPr>
          <p:nvPr>
            <p:ph type="title"/>
          </p:nvPr>
        </p:nvSpPr>
        <p:spPr>
          <a:xfrm>
            <a:off x="901690" y="405575"/>
            <a:ext cx="6430414" cy="1371600"/>
          </a:xfrm>
        </p:spPr>
        <p:txBody>
          <a:bodyPr vert="horz" lIns="91440" tIns="45720" rIns="91440" bIns="45720" rtlCol="0" anchor="ctr">
            <a:normAutofit/>
          </a:bodyPr>
          <a:lstStyle/>
          <a:p>
            <a:r>
              <a:rPr lang="en-US" dirty="0"/>
              <a:t>Questions </a:t>
            </a:r>
          </a:p>
        </p:txBody>
      </p:sp>
      <p:sp>
        <p:nvSpPr>
          <p:cNvPr id="17" name="Rectangle 16">
            <a:extLst>
              <a:ext uri="{FF2B5EF4-FFF2-40B4-BE49-F238E27FC236}">
                <a16:creationId xmlns:a16="http://schemas.microsoft.com/office/drawing/2014/main" id="{2568BC19-F052-4108-93E1-6A3D1DEC072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4784" y="764424"/>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D5FD337D-4D6B-4C8B-B6F5-121097E0988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130604" y="1071836"/>
            <a:ext cx="1021458"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5" descr="Questions">
            <a:extLst>
              <a:ext uri="{FF2B5EF4-FFF2-40B4-BE49-F238E27FC236}">
                <a16:creationId xmlns:a16="http://schemas.microsoft.com/office/drawing/2014/main" id="{2F2F5B8E-B5CE-4F2A-AEFA-F9CECE8C9F7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3994612" y="2091095"/>
            <a:ext cx="4206240" cy="4206240"/>
          </a:xfrm>
          <a:prstGeom prst="rect">
            <a:avLst/>
          </a:prstGeom>
        </p:spPr>
      </p:pic>
    </p:spTree>
    <p:extLst>
      <p:ext uri="{BB962C8B-B14F-4D97-AF65-F5344CB8AC3E}">
        <p14:creationId xmlns:p14="http://schemas.microsoft.com/office/powerpoint/2010/main" val="1121095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0EABC58-EDC0-4FC0-A27C-96AD8CC32FBD}"/>
              </a:ext>
            </a:extLst>
          </p:cNvPr>
          <p:cNvSpPr>
            <a:spLocks noGrp="1"/>
          </p:cNvSpPr>
          <p:nvPr>
            <p:ph type="title"/>
          </p:nvPr>
        </p:nvSpPr>
        <p:spPr>
          <a:xfrm>
            <a:off x="621792" y="1161288"/>
            <a:ext cx="3602736" cy="4526280"/>
          </a:xfrm>
        </p:spPr>
        <p:txBody>
          <a:bodyPr>
            <a:normAutofit/>
          </a:bodyPr>
          <a:lstStyle/>
          <a:p>
            <a:r>
              <a:rPr lang="en-GB" dirty="0"/>
              <a:t>Today’s Agenda</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DE1CADF-FFD6-4B7E-AE05-C42055BEB795}"/>
              </a:ext>
            </a:extLst>
          </p:cNvPr>
          <p:cNvSpPr>
            <a:spLocks noGrp="1"/>
          </p:cNvSpPr>
          <p:nvPr>
            <p:ph idx="1"/>
          </p:nvPr>
        </p:nvSpPr>
        <p:spPr>
          <a:xfrm>
            <a:off x="5434149" y="932688"/>
            <a:ext cx="5916603" cy="4992624"/>
          </a:xfrm>
        </p:spPr>
        <p:txBody>
          <a:bodyPr anchor="ctr">
            <a:normAutofit/>
          </a:bodyPr>
          <a:lstStyle/>
          <a:p>
            <a:r>
              <a:rPr lang="en-GB" sz="1800" dirty="0"/>
              <a:t>Introduction  </a:t>
            </a:r>
          </a:p>
          <a:p>
            <a:r>
              <a:rPr lang="en-GB" sz="1800" dirty="0"/>
              <a:t>PPG vision and practice working relationship </a:t>
            </a:r>
          </a:p>
          <a:p>
            <a:r>
              <a:rPr lang="en-GB" sz="1800" dirty="0" err="1" smtClean="0"/>
              <a:t>Covid</a:t>
            </a:r>
            <a:r>
              <a:rPr lang="en-GB" sz="1800" dirty="0" smtClean="0"/>
              <a:t> updates for patients</a:t>
            </a:r>
          </a:p>
          <a:p>
            <a:r>
              <a:rPr lang="en-GB" sz="1800" dirty="0" smtClean="0"/>
              <a:t>NHS health checks – The benefits </a:t>
            </a:r>
            <a:endParaRPr lang="en-GB" sz="1800" dirty="0"/>
          </a:p>
          <a:p>
            <a:r>
              <a:rPr lang="en-GB" sz="1800" dirty="0" smtClean="0"/>
              <a:t>Questions </a:t>
            </a:r>
            <a:endParaRPr lang="en-GB" sz="1800" dirty="0"/>
          </a:p>
          <a:p>
            <a:endParaRPr lang="en-GB" sz="2000" dirty="0"/>
          </a:p>
        </p:txBody>
      </p:sp>
    </p:spTree>
    <p:extLst>
      <p:ext uri="{BB962C8B-B14F-4D97-AF65-F5344CB8AC3E}">
        <p14:creationId xmlns:p14="http://schemas.microsoft.com/office/powerpoint/2010/main" val="2251995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9004A-9EB4-43CF-A97C-3C76567DC34F}"/>
              </a:ext>
            </a:extLst>
          </p:cNvPr>
          <p:cNvSpPr>
            <a:spLocks noGrp="1"/>
          </p:cNvSpPr>
          <p:nvPr>
            <p:ph type="title"/>
          </p:nvPr>
        </p:nvSpPr>
        <p:spPr/>
        <p:txBody>
          <a:bodyPr/>
          <a:lstStyle/>
          <a:p>
            <a:r>
              <a:rPr lang="en-GB" dirty="0"/>
              <a:t>Introduction </a:t>
            </a:r>
          </a:p>
        </p:txBody>
      </p:sp>
      <p:sp>
        <p:nvSpPr>
          <p:cNvPr id="3" name="Content Placeholder 2">
            <a:extLst>
              <a:ext uri="{FF2B5EF4-FFF2-40B4-BE49-F238E27FC236}">
                <a16:creationId xmlns:a16="http://schemas.microsoft.com/office/drawing/2014/main" id="{AD5B34D0-4A57-4044-AC3F-6760140A34C0}"/>
              </a:ext>
            </a:extLst>
          </p:cNvPr>
          <p:cNvSpPr>
            <a:spLocks noGrp="1"/>
          </p:cNvSpPr>
          <p:nvPr>
            <p:ph idx="1"/>
          </p:nvPr>
        </p:nvSpPr>
        <p:spPr>
          <a:xfrm>
            <a:off x="571500" y="2478024"/>
            <a:ext cx="11544300" cy="3694176"/>
          </a:xfrm>
        </p:spPr>
        <p:txBody>
          <a:bodyPr/>
          <a:lstStyle/>
          <a:p>
            <a:pPr marL="0" indent="0">
              <a:buNone/>
            </a:pPr>
            <a:r>
              <a:rPr lang="en-GB" dirty="0"/>
              <a:t>Welcome to </a:t>
            </a:r>
            <a:r>
              <a:rPr lang="en-GB" dirty="0" smtClean="0"/>
              <a:t>our PPG meeting Introductions</a:t>
            </a:r>
          </a:p>
          <a:p>
            <a:pPr marL="0" indent="0">
              <a:buNone/>
            </a:pPr>
            <a:r>
              <a:rPr lang="en-GB" dirty="0" smtClean="0"/>
              <a:t>Expectations of meeting</a:t>
            </a:r>
          </a:p>
          <a:p>
            <a:pPr marL="0" indent="0">
              <a:buNone/>
            </a:pPr>
            <a:endParaRPr lang="en-GB" dirty="0"/>
          </a:p>
        </p:txBody>
      </p:sp>
    </p:spTree>
    <p:extLst>
      <p:ext uri="{BB962C8B-B14F-4D97-AF65-F5344CB8AC3E}">
        <p14:creationId xmlns:p14="http://schemas.microsoft.com/office/powerpoint/2010/main" val="1710466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954F66B-3BF3-4495-BAEE-BEB2B018880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278911-C044-4165-9B2F-FF852DFE7243}"/>
              </a:ext>
            </a:extLst>
          </p:cNvPr>
          <p:cNvSpPr>
            <a:spLocks noGrp="1"/>
          </p:cNvSpPr>
          <p:nvPr>
            <p:ph type="title"/>
          </p:nvPr>
        </p:nvSpPr>
        <p:spPr>
          <a:xfrm>
            <a:off x="473825" y="1076324"/>
            <a:ext cx="11095833" cy="1535051"/>
          </a:xfrm>
        </p:spPr>
        <p:txBody>
          <a:bodyPr anchor="b">
            <a:normAutofit/>
          </a:bodyPr>
          <a:lstStyle/>
          <a:p>
            <a:r>
              <a:rPr lang="en-GB" sz="5200" dirty="0"/>
              <a:t>PPG Vision </a:t>
            </a:r>
          </a:p>
        </p:txBody>
      </p:sp>
      <p:sp>
        <p:nvSpPr>
          <p:cNvPr id="12" name="Rectangle 11">
            <a:extLst>
              <a:ext uri="{FF2B5EF4-FFF2-40B4-BE49-F238E27FC236}">
                <a16:creationId xmlns:a16="http://schemas.microsoft.com/office/drawing/2014/main" id="{EABAD4DA-87BA-4F70-9EF0-45C6BCF178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34618" y="363389"/>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915128D9-2797-47FA-B6FE-EC24E6B843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5924" y="2935541"/>
            <a:ext cx="62179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Content Placeholder 2">
            <a:extLst>
              <a:ext uri="{FF2B5EF4-FFF2-40B4-BE49-F238E27FC236}">
                <a16:creationId xmlns:a16="http://schemas.microsoft.com/office/drawing/2014/main" id="{A3141804-6DE9-4DF6-AC73-283634DA7BE5}"/>
              </a:ext>
            </a:extLst>
          </p:cNvPr>
          <p:cNvSpPr>
            <a:spLocks noGrp="1"/>
          </p:cNvSpPr>
          <p:nvPr>
            <p:ph idx="1"/>
          </p:nvPr>
        </p:nvSpPr>
        <p:spPr>
          <a:xfrm>
            <a:off x="315885" y="3351276"/>
            <a:ext cx="11253774" cy="2825686"/>
          </a:xfrm>
        </p:spPr>
        <p:txBody>
          <a:bodyPr>
            <a:normAutofit/>
          </a:bodyPr>
          <a:lstStyle/>
          <a:p>
            <a:pPr marL="0" indent="0">
              <a:buNone/>
            </a:pPr>
            <a:r>
              <a:rPr lang="en-GB" sz="1800" dirty="0"/>
              <a:t>Our Patient Participation Group is designed to:</a:t>
            </a:r>
          </a:p>
          <a:p>
            <a:r>
              <a:rPr lang="en-GB" sz="1800" dirty="0"/>
              <a:t>Develop a partnership with patients</a:t>
            </a:r>
          </a:p>
          <a:p>
            <a:r>
              <a:rPr lang="en-GB" sz="1800" dirty="0"/>
              <a:t>Discover what a range of patients think about services and to establish their priorities</a:t>
            </a:r>
          </a:p>
          <a:p>
            <a:r>
              <a:rPr lang="en-GB" sz="1800" dirty="0"/>
              <a:t>Provide a platform to test and modify ideas/plans</a:t>
            </a:r>
          </a:p>
          <a:p>
            <a:endParaRPr lang="en-GB" sz="1800" dirty="0"/>
          </a:p>
          <a:p>
            <a:pPr marL="0" indent="0">
              <a:buNone/>
            </a:pPr>
            <a:endParaRPr lang="en-GB" sz="1800" dirty="0"/>
          </a:p>
        </p:txBody>
      </p:sp>
    </p:spTree>
    <p:extLst>
      <p:ext uri="{BB962C8B-B14F-4D97-AF65-F5344CB8AC3E}">
        <p14:creationId xmlns:p14="http://schemas.microsoft.com/office/powerpoint/2010/main" val="1000082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are we keeping our staff and patients safe during </a:t>
            </a:r>
            <a:r>
              <a:rPr lang="en-GB" dirty="0" err="1" smtClean="0"/>
              <a:t>Covid</a:t>
            </a:r>
            <a:r>
              <a:rPr lang="en-GB" dirty="0" smtClean="0"/>
              <a:t> ? </a:t>
            </a:r>
            <a:endParaRPr lang="en-GB" dirty="0"/>
          </a:p>
        </p:txBody>
      </p:sp>
      <p:sp>
        <p:nvSpPr>
          <p:cNvPr id="3" name="Content Placeholder 2"/>
          <p:cNvSpPr>
            <a:spLocks noGrp="1"/>
          </p:cNvSpPr>
          <p:nvPr>
            <p:ph idx="1"/>
          </p:nvPr>
        </p:nvSpPr>
        <p:spPr/>
        <p:txBody>
          <a:bodyPr/>
          <a:lstStyle/>
          <a:p>
            <a:r>
              <a:rPr lang="en-GB" dirty="0" smtClean="0"/>
              <a:t>Regular Lateral Flow tests </a:t>
            </a:r>
            <a:endParaRPr lang="en-GB" dirty="0" smtClean="0"/>
          </a:p>
          <a:p>
            <a:r>
              <a:rPr lang="en-GB" dirty="0" smtClean="0"/>
              <a:t>Wearing Face masks </a:t>
            </a:r>
          </a:p>
          <a:p>
            <a:r>
              <a:rPr lang="en-GB" dirty="0" smtClean="0"/>
              <a:t>Social Distancing </a:t>
            </a:r>
          </a:p>
          <a:p>
            <a:r>
              <a:rPr lang="en-GB" dirty="0" smtClean="0"/>
              <a:t>Triaging pts when coming in to the practice .</a:t>
            </a:r>
            <a:endParaRPr lang="en-GB" dirty="0"/>
          </a:p>
        </p:txBody>
      </p:sp>
    </p:spTree>
    <p:extLst>
      <p:ext uri="{BB962C8B-B14F-4D97-AF65-F5344CB8AC3E}">
        <p14:creationId xmlns:p14="http://schemas.microsoft.com/office/powerpoint/2010/main" val="3373352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568" y="548640"/>
            <a:ext cx="10168128" cy="773084"/>
          </a:xfrm>
        </p:spPr>
        <p:txBody>
          <a:bodyPr/>
          <a:lstStyle/>
          <a:p>
            <a:r>
              <a:rPr lang="en-GB" dirty="0"/>
              <a:t>NHS Health checks</a:t>
            </a:r>
          </a:p>
        </p:txBody>
      </p:sp>
      <p:sp>
        <p:nvSpPr>
          <p:cNvPr id="3" name="Content Placeholder 2"/>
          <p:cNvSpPr>
            <a:spLocks noGrp="1"/>
          </p:cNvSpPr>
          <p:nvPr>
            <p:ph idx="1"/>
          </p:nvPr>
        </p:nvSpPr>
        <p:spPr>
          <a:xfrm>
            <a:off x="565265" y="2161309"/>
            <a:ext cx="10718431" cy="4488873"/>
          </a:xfrm>
        </p:spPr>
        <p:txBody>
          <a:bodyPr>
            <a:normAutofit/>
          </a:bodyPr>
          <a:lstStyle/>
          <a:p>
            <a:pPr>
              <a:lnSpc>
                <a:spcPct val="130000"/>
              </a:lnSpc>
            </a:pPr>
            <a:r>
              <a:rPr lang="en-GB" sz="1400" b="1" dirty="0" smtClean="0"/>
              <a:t>What is an NHS Health check?</a:t>
            </a:r>
            <a:endParaRPr lang="en-GB" sz="1400" b="1" dirty="0"/>
          </a:p>
          <a:p>
            <a:pPr>
              <a:lnSpc>
                <a:spcPct val="130000"/>
              </a:lnSpc>
            </a:pPr>
            <a:r>
              <a:rPr lang="en-GB" sz="1400" dirty="0"/>
              <a:t>The </a:t>
            </a:r>
            <a:r>
              <a:rPr lang="en-GB" sz="1400" dirty="0" smtClean="0"/>
              <a:t>NHS Health check</a:t>
            </a:r>
            <a:r>
              <a:rPr lang="en-GB" sz="1400" dirty="0"/>
              <a:t> is a health check-up for adults in England aged 40 to 74. It's designed to spot early signs of stroke, kidney disease, heart disease, type 2 diabetes or dementia. As we get older, we have a higher risk of developing one of these conditions. An NHS Health Check helps find ways to lower this risk.</a:t>
            </a:r>
          </a:p>
          <a:p>
            <a:pPr>
              <a:lnSpc>
                <a:spcPct val="130000"/>
              </a:lnSpc>
            </a:pPr>
            <a:r>
              <a:rPr lang="en-GB" sz="1400" b="1" dirty="0" smtClean="0"/>
              <a:t>Am I eligible for an NHS Health Check? </a:t>
            </a:r>
            <a:endParaRPr lang="en-GB" sz="1400" b="1" dirty="0"/>
          </a:p>
          <a:p>
            <a:pPr>
              <a:lnSpc>
                <a:spcPct val="130000"/>
              </a:lnSpc>
            </a:pPr>
            <a:r>
              <a:rPr lang="en-GB" sz="1400" dirty="0"/>
              <a:t>The check is for people who are aged 40 to 74 who do not have any of the following pre-existing conditions</a:t>
            </a:r>
            <a:r>
              <a:rPr lang="en-GB" sz="1400" dirty="0" smtClean="0"/>
              <a:t>:</a:t>
            </a:r>
          </a:p>
          <a:p>
            <a:pPr>
              <a:lnSpc>
                <a:spcPct val="130000"/>
              </a:lnSpc>
            </a:pPr>
            <a:r>
              <a:rPr lang="en-GB" sz="1400" b="1" dirty="0"/>
              <a:t>W</a:t>
            </a:r>
            <a:r>
              <a:rPr lang="en-GB" sz="1400" b="1" dirty="0" smtClean="0"/>
              <a:t>ho does my NHS Health Check?</a:t>
            </a:r>
          </a:p>
          <a:p>
            <a:pPr>
              <a:lnSpc>
                <a:spcPct val="130000"/>
              </a:lnSpc>
            </a:pPr>
            <a:r>
              <a:rPr lang="en-GB" sz="1400" b="1" dirty="0" smtClean="0"/>
              <a:t>NHS Health checks are carried out by our Health Care Assistant </a:t>
            </a:r>
            <a:r>
              <a:rPr lang="en-GB" sz="1400" b="1" dirty="0" err="1" smtClean="0"/>
              <a:t>Chitra</a:t>
            </a:r>
            <a:r>
              <a:rPr lang="en-GB" sz="1400" b="1" dirty="0" smtClean="0"/>
              <a:t> &amp; </a:t>
            </a:r>
            <a:r>
              <a:rPr lang="en-GB" sz="1400" b="1" dirty="0" err="1" smtClean="0"/>
              <a:t>Lavinia</a:t>
            </a:r>
            <a:r>
              <a:rPr lang="en-GB" sz="1400" b="1" dirty="0" smtClean="0"/>
              <a:t> </a:t>
            </a:r>
          </a:p>
        </p:txBody>
      </p:sp>
    </p:spTree>
    <p:extLst>
      <p:ext uri="{BB962C8B-B14F-4D97-AF65-F5344CB8AC3E}">
        <p14:creationId xmlns:p14="http://schemas.microsoft.com/office/powerpoint/2010/main" val="773314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568" y="548640"/>
            <a:ext cx="10168128" cy="992777"/>
          </a:xfrm>
        </p:spPr>
        <p:txBody>
          <a:bodyPr/>
          <a:lstStyle/>
          <a:p>
            <a:r>
              <a:rPr lang="en-GB" dirty="0" smtClean="0"/>
              <a:t>Call </a:t>
            </a:r>
            <a:r>
              <a:rPr lang="en-GB" dirty="0" smtClean="0"/>
              <a:t>waiting Times </a:t>
            </a:r>
            <a:endParaRPr lang="en-GB" dirty="0"/>
          </a:p>
        </p:txBody>
      </p:sp>
      <p:sp>
        <p:nvSpPr>
          <p:cNvPr id="3" name="Content Placeholder 2"/>
          <p:cNvSpPr>
            <a:spLocks noGrp="1"/>
          </p:cNvSpPr>
          <p:nvPr>
            <p:ph idx="1"/>
          </p:nvPr>
        </p:nvSpPr>
        <p:spPr>
          <a:xfrm>
            <a:off x="1115568" y="2129246"/>
            <a:ext cx="10168128" cy="4042954"/>
          </a:xfrm>
        </p:spPr>
        <p:txBody>
          <a:bodyPr>
            <a:normAutofit fontScale="92500"/>
          </a:bodyPr>
          <a:lstStyle/>
          <a:p>
            <a:pPr marL="0" indent="0">
              <a:buNone/>
            </a:pPr>
            <a:r>
              <a:rPr lang="en-GB" b="1" u="sng" dirty="0" smtClean="0"/>
              <a:t>What we are doing to address this?.</a:t>
            </a:r>
          </a:p>
          <a:p>
            <a:pPr marL="0" indent="0">
              <a:buNone/>
            </a:pPr>
            <a:r>
              <a:rPr lang="en-GB" dirty="0" smtClean="0"/>
              <a:t>We have recently had a recruitment fair and following on from that have 4 new receptionist currently on boarding to join the team, which will have a positive impact on the number of staff picking up calls</a:t>
            </a:r>
          </a:p>
          <a:p>
            <a:pPr marL="0" indent="0">
              <a:buNone/>
            </a:pPr>
            <a:r>
              <a:rPr lang="en-GB" b="1" u="sng" dirty="0" smtClean="0"/>
              <a:t>Call wall board:</a:t>
            </a:r>
          </a:p>
          <a:p>
            <a:pPr marL="0" indent="0">
              <a:buNone/>
            </a:pPr>
            <a:r>
              <a:rPr lang="en-GB" dirty="0" smtClean="0"/>
              <a:t>The whole team have access to a live call wall board which tells them how many calls are waiting, longest wait time and missed calls</a:t>
            </a:r>
          </a:p>
          <a:p>
            <a:pPr marL="0" indent="0">
              <a:buNone/>
            </a:pPr>
            <a:endParaRPr lang="en-GB" dirty="0"/>
          </a:p>
        </p:txBody>
      </p:sp>
    </p:spTree>
    <p:extLst>
      <p:ext uri="{BB962C8B-B14F-4D97-AF65-F5344CB8AC3E}">
        <p14:creationId xmlns:p14="http://schemas.microsoft.com/office/powerpoint/2010/main" val="2670585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568" y="548640"/>
            <a:ext cx="10168128" cy="809897"/>
          </a:xfrm>
        </p:spPr>
        <p:txBody>
          <a:bodyPr/>
          <a:lstStyle/>
          <a:p>
            <a:r>
              <a:rPr lang="en-GB" dirty="0" smtClean="0"/>
              <a:t>Negative Google reviews</a:t>
            </a:r>
            <a:endParaRPr lang="en-GB" dirty="0"/>
          </a:p>
        </p:txBody>
      </p:sp>
      <p:sp>
        <p:nvSpPr>
          <p:cNvPr id="3" name="Content Placeholder 2"/>
          <p:cNvSpPr>
            <a:spLocks noGrp="1"/>
          </p:cNvSpPr>
          <p:nvPr>
            <p:ph idx="1"/>
          </p:nvPr>
        </p:nvSpPr>
        <p:spPr>
          <a:xfrm>
            <a:off x="627017" y="2037806"/>
            <a:ext cx="10656679" cy="4134394"/>
          </a:xfrm>
        </p:spPr>
        <p:txBody>
          <a:bodyPr>
            <a:normAutofit/>
          </a:bodyPr>
          <a:lstStyle/>
          <a:p>
            <a:pPr>
              <a:buFont typeface="Wingdings" panose="05000000000000000000" pitchFamily="2" charset="2"/>
              <a:buChar char="Ø"/>
            </a:pPr>
            <a:r>
              <a:rPr lang="en-GB" sz="1400" i="1" dirty="0" smtClean="0"/>
              <a:t>“They're </a:t>
            </a:r>
            <a:r>
              <a:rPr lang="en-GB" sz="1400" i="1" dirty="0"/>
              <a:t>only good if you don't need anything from them. If you think you might find better care here, </a:t>
            </a:r>
            <a:r>
              <a:rPr lang="en-GB" sz="1400" i="1" dirty="0" err="1"/>
              <a:t>pls</a:t>
            </a:r>
            <a:r>
              <a:rPr lang="en-GB" sz="1400" i="1" dirty="0"/>
              <a:t> trust me it isn't the case, especially if you have a chronic illness that needs regular care. I made that mistake and now seriously regretting it. They can't even remember to call you in for regular check ups. Have to be chasing them for everything. My boyfriend has had an equally terrible experience with them and we are both leaving. This afternoon </a:t>
            </a:r>
            <a:r>
              <a:rPr lang="en-GB" sz="1400" i="1" dirty="0" err="1"/>
              <a:t>i</a:t>
            </a:r>
            <a:r>
              <a:rPr lang="en-GB" sz="1400" i="1" dirty="0"/>
              <a:t> requested a phone appointment to discuss why they are so terrible at managing my illness and that 8 months have passed since my last check ups (supposed to run every 6 months</a:t>
            </a:r>
            <a:r>
              <a:rPr lang="en-GB" sz="1400" i="1" dirty="0" smtClean="0"/>
              <a:t>)”.</a:t>
            </a:r>
          </a:p>
          <a:p>
            <a:pPr>
              <a:buFont typeface="Wingdings" panose="05000000000000000000" pitchFamily="2" charset="2"/>
              <a:buChar char="Ø"/>
            </a:pPr>
            <a:r>
              <a:rPr lang="en-GB" sz="1400" i="1" dirty="0" smtClean="0"/>
              <a:t>“I </a:t>
            </a:r>
            <a:r>
              <a:rPr lang="en-GB" sz="1400" i="1" dirty="0"/>
              <a:t>call to book an appointment and I’ll be 1st in the queue for at least 20mins before someone answers or if they even answer at </a:t>
            </a:r>
            <a:r>
              <a:rPr lang="en-GB" sz="1400" i="1" dirty="0" smtClean="0"/>
              <a:t>all. The </a:t>
            </a:r>
            <a:r>
              <a:rPr lang="en-GB" sz="1400" i="1" dirty="0"/>
              <a:t>service I’ve been receiving these last couple of months are absolutely horrendous. When you ask for an appointment they either ask you to go on DR.IQ or tell you to call up at 8am the next day. Also the issues with prescribing my medication is unacceptable as I have had underlying heath conditions for over 10+ years.</a:t>
            </a:r>
            <a:br>
              <a:rPr lang="en-GB" sz="1400" i="1" dirty="0"/>
            </a:br>
            <a:r>
              <a:rPr lang="en-GB" sz="1400" i="1" dirty="0"/>
              <a:t>Not even a 1 star.</a:t>
            </a:r>
            <a:br>
              <a:rPr lang="en-GB" sz="1400" i="1" dirty="0"/>
            </a:br>
            <a:r>
              <a:rPr lang="en-GB" sz="1400" i="1" dirty="0"/>
              <a:t>Sort it out</a:t>
            </a:r>
            <a:r>
              <a:rPr lang="en-GB" sz="1400" i="1" dirty="0" smtClean="0"/>
              <a:t>.”</a:t>
            </a:r>
            <a:endParaRPr lang="en-GB" sz="1400" i="1" dirty="0"/>
          </a:p>
          <a:p>
            <a:pPr>
              <a:buFont typeface="Wingdings" panose="05000000000000000000" pitchFamily="2" charset="2"/>
              <a:buChar char="Ø"/>
            </a:pPr>
            <a:r>
              <a:rPr lang="en-GB" sz="1400" i="1" dirty="0" smtClean="0"/>
              <a:t>“The </a:t>
            </a:r>
            <a:r>
              <a:rPr lang="en-GB" sz="1400" i="1" dirty="0"/>
              <a:t>customer services very bad and u can see every time new faces. And they are gave wrong information. But the doctors and the nurses good. I have 3 years with them they was good but now 0 so I’m looking for another </a:t>
            </a:r>
            <a:r>
              <a:rPr lang="en-GB" sz="1400" i="1" dirty="0" err="1"/>
              <a:t>gb</a:t>
            </a:r>
            <a:r>
              <a:rPr lang="en-GB" sz="1400" i="1" dirty="0"/>
              <a:t> (surgery</a:t>
            </a:r>
            <a:r>
              <a:rPr lang="en-GB" sz="1400" i="1" dirty="0" smtClean="0"/>
              <a:t>)”</a:t>
            </a:r>
            <a:endParaRPr lang="en-GB" sz="1400" i="1" dirty="0"/>
          </a:p>
        </p:txBody>
      </p:sp>
    </p:spTree>
    <p:extLst>
      <p:ext uri="{BB962C8B-B14F-4D97-AF65-F5344CB8AC3E}">
        <p14:creationId xmlns:p14="http://schemas.microsoft.com/office/powerpoint/2010/main" val="1403221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Positive Google reviews</a:t>
            </a:r>
            <a:endParaRPr lang="en-GB"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GB" sz="2000" i="1" dirty="0"/>
              <a:t>I’m really happy with the surgery, Dr’s take you seriously and the reception staff are really helpful</a:t>
            </a:r>
            <a:r>
              <a:rPr lang="en-GB" sz="2000" i="1" dirty="0" smtClean="0"/>
              <a:t>.</a:t>
            </a:r>
            <a:endParaRPr lang="en-GB" sz="2000" i="1" dirty="0"/>
          </a:p>
          <a:p>
            <a:pPr>
              <a:buFont typeface="Wingdings" panose="05000000000000000000" pitchFamily="2" charset="2"/>
              <a:buChar char="Ø"/>
            </a:pPr>
            <a:r>
              <a:rPr lang="en-GB" sz="2000" i="1" dirty="0"/>
              <a:t>Excellent service and team</a:t>
            </a:r>
          </a:p>
          <a:p>
            <a:pPr>
              <a:buFont typeface="Wingdings" panose="05000000000000000000" pitchFamily="2" charset="2"/>
              <a:buChar char="Ø"/>
            </a:pPr>
            <a:r>
              <a:rPr lang="en-GB" sz="2000" i="1" dirty="0"/>
              <a:t>I’m really happy with the surgery, Dr’s take you seriously and the reception staff are really helpful.</a:t>
            </a:r>
          </a:p>
          <a:p>
            <a:pPr>
              <a:buFont typeface="Wingdings" panose="05000000000000000000" pitchFamily="2" charset="2"/>
              <a:buChar char="Ø"/>
            </a:pPr>
            <a:r>
              <a:rPr lang="en-GB" sz="2000" i="1" dirty="0"/>
              <a:t>Had a test today which I’m really dreading but Nurse Alexandra is such a fantastic nurse which made me really at ease and gave me a lot of reassurance. Very compassionate and empathetic. I never had a nurse like her. Thank you Nurse Alexandra for your kind and genuine care. The test was really smooth</a:t>
            </a:r>
          </a:p>
        </p:txBody>
      </p:sp>
    </p:spTree>
    <p:extLst>
      <p:ext uri="{BB962C8B-B14F-4D97-AF65-F5344CB8AC3E}">
        <p14:creationId xmlns:p14="http://schemas.microsoft.com/office/powerpoint/2010/main" val="560996889"/>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otalTime>702</TotalTime>
  <Words>520</Words>
  <Application>Microsoft Office PowerPoint</Application>
  <PresentationFormat>Widescreen</PresentationFormat>
  <Paragraphs>44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Avenir Next LT Pro</vt:lpstr>
      <vt:lpstr>Calibri</vt:lpstr>
      <vt:lpstr>Wingdings</vt:lpstr>
      <vt:lpstr>AccentBoxVTI</vt:lpstr>
      <vt:lpstr>Barlby Surgery</vt:lpstr>
      <vt:lpstr>Today’s Agenda</vt:lpstr>
      <vt:lpstr>Introduction </vt:lpstr>
      <vt:lpstr>PPG Vision </vt:lpstr>
      <vt:lpstr>How are we keeping our staff and patients safe during Covid ? </vt:lpstr>
      <vt:lpstr>NHS Health checks</vt:lpstr>
      <vt:lpstr>Call waiting Times </vt:lpstr>
      <vt:lpstr>Negative Google reviews</vt:lpstr>
      <vt:lpstr>Positive Google reviews</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Cassidy Medical Centre</dc:title>
  <dc:creator>Maira Begg</dc:creator>
  <cp:lastModifiedBy>Reception</cp:lastModifiedBy>
  <cp:revision>19</cp:revision>
  <dcterms:created xsi:type="dcterms:W3CDTF">2020-05-25T22:10:22Z</dcterms:created>
  <dcterms:modified xsi:type="dcterms:W3CDTF">2022-06-16T11:04:01Z</dcterms:modified>
</cp:coreProperties>
</file>